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84" r:id="rId3"/>
    <p:sldId id="285" r:id="rId4"/>
    <p:sldId id="278" r:id="rId5"/>
    <p:sldId id="261" r:id="rId6"/>
    <p:sldId id="265" r:id="rId7"/>
    <p:sldId id="266" r:id="rId8"/>
    <p:sldId id="267" r:id="rId9"/>
    <p:sldId id="268" r:id="rId10"/>
    <p:sldId id="269" r:id="rId11"/>
    <p:sldId id="270" r:id="rId12"/>
    <p:sldId id="272" r:id="rId13"/>
    <p:sldId id="271" r:id="rId14"/>
    <p:sldId id="263" r:id="rId15"/>
    <p:sldId id="273" r:id="rId16"/>
    <p:sldId id="274" r:id="rId17"/>
    <p:sldId id="275" r:id="rId18"/>
    <p:sldId id="276" r:id="rId19"/>
    <p:sldId id="259" r:id="rId20"/>
    <p:sldId id="260" r:id="rId21"/>
    <p:sldId id="280" r:id="rId22"/>
    <p:sldId id="277" r:id="rId23"/>
    <p:sldId id="279" r:id="rId24"/>
    <p:sldId id="281" r:id="rId25"/>
    <p:sldId id="283" r:id="rId26"/>
    <p:sldId id="282" r:id="rId27"/>
    <p:sldId id="264"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21" autoAdjust="0"/>
    <p:restoredTop sz="94660"/>
  </p:normalViewPr>
  <p:slideViewPr>
    <p:cSldViewPr snapToGrid="0">
      <p:cViewPr varScale="1">
        <p:scale>
          <a:sx n="81" d="100"/>
          <a:sy n="81" d="100"/>
        </p:scale>
        <p:origin x="102" y="7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dirty="0"/>
              <a:t>12/27/2017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dirty="0"/>
              <a:t>12/27/2017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dirty="0"/>
              <a:t>12/27/2017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dirty="0"/>
              <a:t>12/27/2017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86F077B-A50F-4D64-8574-E2D6A98A5553}" type="datetimeFigureOut">
              <a:rPr lang="en-US" dirty="0"/>
              <a:t>12/27/2017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dirty="0"/>
              <a:t>12/27/2017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09728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217920" y="2582334"/>
            <a:ext cx="493776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dirty="0"/>
              <a:t>12/27/2017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dirty="0"/>
              <a:t>12/27/2017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12/27/2017</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12/27/2017</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dirty="0"/>
              <a:t>図を追加</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5B747F8-9654-4282-85D2-65F41AAE7A75}" type="datetimeFigureOut">
              <a:rPr lang="en-US" dirty="0"/>
              <a:t>12/27/2017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12/27/2017</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90525" y="2781300"/>
            <a:ext cx="10058400" cy="1277112"/>
          </a:xfrm>
        </p:spPr>
        <p:txBody>
          <a:bodyPr/>
          <a:lstStyle/>
          <a:p>
            <a:pPr algn="ctr"/>
            <a:r>
              <a:rPr kumimoji="1" lang="ja-JP" altLang="en-US" dirty="0"/>
              <a:t>地区会則セミナー</a:t>
            </a:r>
          </a:p>
        </p:txBody>
      </p:sp>
      <p:sp>
        <p:nvSpPr>
          <p:cNvPr id="3" name="サブタイトル 2"/>
          <p:cNvSpPr>
            <a:spLocks noGrp="1"/>
          </p:cNvSpPr>
          <p:nvPr>
            <p:ph type="subTitle" idx="1"/>
          </p:nvPr>
        </p:nvSpPr>
        <p:spPr>
          <a:xfrm>
            <a:off x="3786101" y="4741371"/>
            <a:ext cx="4405399" cy="1143000"/>
          </a:xfrm>
        </p:spPr>
        <p:txBody>
          <a:bodyPr anchor="ctr">
            <a:normAutofit fontScale="85000" lnSpcReduction="20000"/>
          </a:bodyPr>
          <a:lstStyle/>
          <a:p>
            <a:pPr algn="ctr"/>
            <a:r>
              <a:rPr kumimoji="1" lang="ja-JP" altLang="en-US" dirty="0"/>
              <a:t>２０１７年</a:t>
            </a:r>
            <a:r>
              <a:rPr lang="ja-JP" altLang="en-US" dirty="0"/>
              <a:t>１２</a:t>
            </a:r>
            <a:r>
              <a:rPr kumimoji="1" lang="ja-JP" altLang="en-US" dirty="0"/>
              <a:t>月１１日</a:t>
            </a:r>
            <a:endParaRPr kumimoji="1" lang="en-US" altLang="ja-JP" dirty="0"/>
          </a:p>
          <a:p>
            <a:pPr algn="ctr"/>
            <a:r>
              <a:rPr lang="ja-JP" altLang="en-US" dirty="0"/>
              <a:t>ライオンズクラブ国際協会</a:t>
            </a:r>
            <a:endParaRPr lang="en-US" altLang="ja-JP" dirty="0"/>
          </a:p>
          <a:p>
            <a:pPr algn="ctr"/>
            <a:r>
              <a:rPr kumimoji="1" lang="en-US" altLang="ja-JP" dirty="0"/>
              <a:t>335-B</a:t>
            </a:r>
            <a:r>
              <a:rPr kumimoji="1" lang="ja-JP" altLang="en-US" dirty="0"/>
              <a:t>地区　会則委員会</a:t>
            </a:r>
            <a:endParaRPr kumimoji="1" lang="en-US" altLang="ja-JP" dirty="0"/>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2013" y="758296"/>
            <a:ext cx="1476375" cy="1394354"/>
          </a:xfrm>
          <a:prstGeom prst="rect">
            <a:avLst/>
          </a:prstGeom>
        </p:spPr>
      </p:pic>
    </p:spTree>
    <p:extLst>
      <p:ext uri="{BB962C8B-B14F-4D97-AF65-F5344CB8AC3E}">
        <p14:creationId xmlns:p14="http://schemas.microsoft.com/office/powerpoint/2010/main" val="2727799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057275" y="871537"/>
            <a:ext cx="10066396" cy="1233488"/>
          </a:xfrm>
          <a:prstGeom prst="roundRect">
            <a:avLst>
              <a:gd name="adj" fmla="val 50000"/>
            </a:avLst>
          </a:prstGeom>
        </p:spPr>
      </p:pic>
      <p:sp>
        <p:nvSpPr>
          <p:cNvPr id="4" name="テキスト ボックス 3"/>
          <p:cNvSpPr txBox="1"/>
          <p:nvPr/>
        </p:nvSpPr>
        <p:spPr>
          <a:xfrm>
            <a:off x="2162175" y="2895600"/>
            <a:ext cx="3886200" cy="523220"/>
          </a:xfrm>
          <a:prstGeom prst="rect">
            <a:avLst/>
          </a:prstGeom>
          <a:noFill/>
        </p:spPr>
        <p:txBody>
          <a:bodyPr wrap="square" rtlCol="0">
            <a:spAutoFit/>
          </a:bodyPr>
          <a:lstStyle/>
          <a:p>
            <a:r>
              <a:rPr kumimoji="1" lang="ja-JP" altLang="en-US" sz="2800" b="1" dirty="0">
                <a:latin typeface="AR P丸ゴシック体M" panose="020F0600000000000000" pitchFamily="50" charset="-128"/>
                <a:ea typeface="AR P丸ゴシック体M" panose="020F0600000000000000" pitchFamily="50" charset="-128"/>
              </a:rPr>
              <a:t>私たちは、</a:t>
            </a:r>
            <a:r>
              <a:rPr kumimoji="1" lang="en-US" altLang="ja-JP" sz="2800" b="1" dirty="0">
                <a:latin typeface="AR P丸ゴシック体M" panose="020F0600000000000000" pitchFamily="50" charset="-128"/>
                <a:ea typeface="AR P丸ゴシック体M" panose="020F0600000000000000" pitchFamily="50" charset="-128"/>
              </a:rPr>
              <a:t>2021</a:t>
            </a:r>
            <a:r>
              <a:rPr kumimoji="1" lang="ja-JP" altLang="en-US" sz="2800" b="1" dirty="0">
                <a:latin typeface="AR P丸ゴシック体M" panose="020F0600000000000000" pitchFamily="50" charset="-128"/>
                <a:ea typeface="AR P丸ゴシック体M" panose="020F0600000000000000" pitchFamily="50" charset="-128"/>
              </a:rPr>
              <a:t>年まで</a:t>
            </a:r>
          </a:p>
        </p:txBody>
      </p:sp>
      <p:sp>
        <p:nvSpPr>
          <p:cNvPr id="6" name="テキスト ボックス 5"/>
          <p:cNvSpPr txBox="1"/>
          <p:nvPr/>
        </p:nvSpPr>
        <p:spPr>
          <a:xfrm>
            <a:off x="2162175" y="3695700"/>
            <a:ext cx="7305916" cy="523220"/>
          </a:xfrm>
          <a:prstGeom prst="rect">
            <a:avLst/>
          </a:prstGeom>
          <a:noFill/>
        </p:spPr>
        <p:txBody>
          <a:bodyPr wrap="square" rtlCol="0">
            <a:spAutoFit/>
          </a:bodyPr>
          <a:lstStyle/>
          <a:p>
            <a:r>
              <a:rPr kumimoji="1" lang="ja-JP" altLang="en-US" sz="2800" b="1" dirty="0">
                <a:latin typeface="AR P丸ゴシック体M" panose="020F0600000000000000" pitchFamily="50" charset="-128"/>
                <a:ea typeface="AR P丸ゴシック体M" panose="020F0600000000000000" pitchFamily="50" charset="-128"/>
              </a:rPr>
              <a:t>毎年、</a:t>
            </a:r>
            <a:r>
              <a:rPr kumimoji="1" lang="en-US" altLang="ja-JP" sz="2800" b="1" dirty="0">
                <a:latin typeface="AR P丸ゴシック体M" panose="020F0600000000000000" pitchFamily="50" charset="-128"/>
                <a:ea typeface="AR P丸ゴシック体M" panose="020F0600000000000000" pitchFamily="50" charset="-128"/>
              </a:rPr>
              <a:t>2</a:t>
            </a:r>
            <a:r>
              <a:rPr kumimoji="1" lang="ja-JP" altLang="en-US" sz="2800" b="1" dirty="0">
                <a:latin typeface="AR P丸ゴシック体M" panose="020F0600000000000000" pitchFamily="50" charset="-128"/>
                <a:ea typeface="AR P丸ゴシック体M" panose="020F0600000000000000" pitchFamily="50" charset="-128"/>
              </a:rPr>
              <a:t>億人を超える人びとの生活を改善し、</a:t>
            </a:r>
          </a:p>
        </p:txBody>
      </p:sp>
      <p:sp>
        <p:nvSpPr>
          <p:cNvPr id="7" name="テキスト ボックス 6"/>
          <p:cNvSpPr txBox="1"/>
          <p:nvPr/>
        </p:nvSpPr>
        <p:spPr>
          <a:xfrm>
            <a:off x="2162175" y="4610100"/>
            <a:ext cx="5438775" cy="523220"/>
          </a:xfrm>
          <a:prstGeom prst="rect">
            <a:avLst/>
          </a:prstGeom>
          <a:noFill/>
        </p:spPr>
        <p:txBody>
          <a:bodyPr wrap="square" rtlCol="0">
            <a:spAutoFit/>
          </a:bodyPr>
          <a:lstStyle/>
          <a:p>
            <a:r>
              <a:rPr kumimoji="1" lang="ja-JP" altLang="en-US" sz="2800" b="1" dirty="0">
                <a:latin typeface="AR P丸ゴシック体M" panose="020F0600000000000000" pitchFamily="50" charset="-128"/>
                <a:ea typeface="AR P丸ゴシック体M" panose="020F0600000000000000" pitchFamily="50" charset="-128"/>
              </a:rPr>
              <a:t>人道的な影響力を</a:t>
            </a:r>
            <a:r>
              <a:rPr kumimoji="1" lang="en-US" altLang="ja-JP" sz="2800" b="1" dirty="0">
                <a:latin typeface="AR P丸ゴシック体M" panose="020F0600000000000000" pitchFamily="50" charset="-128"/>
                <a:ea typeface="AR P丸ゴシック体M" panose="020F0600000000000000" pitchFamily="50" charset="-128"/>
              </a:rPr>
              <a:t>3</a:t>
            </a:r>
            <a:r>
              <a:rPr kumimoji="1" lang="ja-JP" altLang="en-US" sz="2800" b="1" dirty="0">
                <a:latin typeface="AR P丸ゴシック体M" panose="020F0600000000000000" pitchFamily="50" charset="-128"/>
                <a:ea typeface="AR P丸ゴシック体M" panose="020F0600000000000000" pitchFamily="50" charset="-128"/>
              </a:rPr>
              <a:t>倍にする。</a:t>
            </a:r>
          </a:p>
        </p:txBody>
      </p:sp>
    </p:spTree>
    <p:extLst>
      <p:ext uri="{BB962C8B-B14F-4D97-AF65-F5344CB8AC3E}">
        <p14:creationId xmlns:p14="http://schemas.microsoft.com/office/powerpoint/2010/main" val="23209132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500"/>
                                        <p:tgtEl>
                                          <p:spTgt spid="4"/>
                                        </p:tgtEl>
                                      </p:cBhvr>
                                    </p:animEffect>
                                  </p:childTnLst>
                                </p:cTn>
                              </p:par>
                            </p:childTnLst>
                          </p:cTn>
                        </p:par>
                        <p:par>
                          <p:cTn id="20" fill="hold">
                            <p:stCondLst>
                              <p:cond delay="500"/>
                            </p:stCondLst>
                            <p:childTnLst>
                              <p:par>
                                <p:cTn id="21" presetID="22" presetClass="entr" presetSubtype="1" fill="hold" grpId="0"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par>
                          <p:cTn id="24" fill="hold">
                            <p:stCondLst>
                              <p:cond delay="1500"/>
                            </p:stCondLst>
                            <p:childTnLst>
                              <p:par>
                                <p:cTn id="25" presetID="22" presetClass="entr" presetSubtype="1" fill="hold" grpId="0" nodeType="after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64683" y="598014"/>
            <a:ext cx="4690014" cy="523220"/>
          </a:xfrm>
          <a:prstGeom prst="rect">
            <a:avLst/>
          </a:prstGeom>
          <a:solidFill>
            <a:schemeClr val="bg1">
              <a:lumMod val="95000"/>
            </a:schemeClr>
          </a:solidFill>
          <a:ln w="12700">
            <a:solidFill>
              <a:schemeClr val="tx1"/>
            </a:solidFill>
          </a:ln>
        </p:spPr>
        <p:txBody>
          <a:bodyPr wrap="square" rtlCol="0" anchor="ctr">
            <a:spAutoFit/>
          </a:bodyPr>
          <a:lstStyle/>
          <a:p>
            <a:pPr algn="ctr"/>
            <a:r>
              <a:rPr kumimoji="1" lang="ja-JP" altLang="en-US" sz="2800" b="1" dirty="0">
                <a:latin typeface="AR P丸ゴシック体M" panose="020F0600000000000000" pitchFamily="50" charset="-128"/>
                <a:ea typeface="AR P丸ゴシック体M" panose="020F0600000000000000" pitchFamily="50" charset="-128"/>
              </a:rPr>
              <a:t>五つの奉仕フレームワーク</a:t>
            </a:r>
            <a:endParaRPr kumimoji="1" lang="en-US" altLang="ja-JP" sz="2800" b="1" dirty="0">
              <a:latin typeface="AR P丸ゴシック体M" panose="020F0600000000000000" pitchFamily="50" charset="-128"/>
              <a:ea typeface="AR P丸ゴシック体M" panose="020F0600000000000000" pitchFamily="50"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2160000"/>
            <a:ext cx="1800000" cy="1800000"/>
          </a:xfrm>
          <a:prstGeom prst="ellipse">
            <a:avLst/>
          </a:prstGeom>
        </p:spPr>
      </p:pic>
      <p:sp>
        <p:nvSpPr>
          <p:cNvPr id="5" name="テキスト ボックス 4"/>
          <p:cNvSpPr txBox="1"/>
          <p:nvPr/>
        </p:nvSpPr>
        <p:spPr>
          <a:xfrm>
            <a:off x="412275" y="4320000"/>
            <a:ext cx="1695449" cy="461665"/>
          </a:xfrm>
          <a:prstGeom prst="rect">
            <a:avLst/>
          </a:prstGeom>
          <a:noFill/>
        </p:spPr>
        <p:txBody>
          <a:bodyPr wrap="square" rtlCol="0" anchor="ctr">
            <a:spAutoFit/>
          </a:bodyPr>
          <a:lstStyle/>
          <a:p>
            <a:pPr algn="ctr"/>
            <a:r>
              <a:rPr kumimoji="1" lang="ja-JP" altLang="en-US" sz="2400" dirty="0"/>
              <a:t>小児がん</a:t>
            </a: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0000" y="2160000"/>
            <a:ext cx="1800000" cy="1800000"/>
          </a:xfrm>
          <a:prstGeom prst="ellipse">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0000" y="2160000"/>
            <a:ext cx="1808775" cy="1800000"/>
          </a:xfrm>
          <a:prstGeom prst="ellipse">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8865" y="2160000"/>
            <a:ext cx="1808775" cy="1800000"/>
          </a:xfrm>
          <a:prstGeom prst="ellipse">
            <a:avLst/>
          </a:prstGeom>
        </p:spPr>
      </p:pic>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80000" y="2160000"/>
            <a:ext cx="1800000" cy="1800000"/>
          </a:xfrm>
          <a:prstGeom prst="ellipse">
            <a:avLst/>
          </a:prstGeom>
        </p:spPr>
      </p:pic>
      <p:sp>
        <p:nvSpPr>
          <p:cNvPr id="10" name="テキスト ボックス 9"/>
          <p:cNvSpPr txBox="1"/>
          <p:nvPr/>
        </p:nvSpPr>
        <p:spPr>
          <a:xfrm>
            <a:off x="3009450" y="4320000"/>
            <a:ext cx="1181100" cy="461665"/>
          </a:xfrm>
          <a:prstGeom prst="rect">
            <a:avLst/>
          </a:prstGeom>
          <a:noFill/>
        </p:spPr>
        <p:txBody>
          <a:bodyPr wrap="square" rtlCol="0" anchor="ctr">
            <a:spAutoFit/>
          </a:bodyPr>
          <a:lstStyle>
            <a:defPPr>
              <a:defRPr lang="en-US"/>
            </a:defPPr>
            <a:lvl1pPr algn="ctr">
              <a:defRPr kumimoji="1" sz="2400"/>
            </a:lvl1pPr>
          </a:lstStyle>
          <a:p>
            <a:r>
              <a:rPr lang="ja-JP" altLang="en-US" dirty="0"/>
              <a:t>環　境</a:t>
            </a:r>
          </a:p>
        </p:txBody>
      </p:sp>
      <p:sp>
        <p:nvSpPr>
          <p:cNvPr id="11" name="テキスト ボックス 10"/>
          <p:cNvSpPr txBox="1"/>
          <p:nvPr/>
        </p:nvSpPr>
        <p:spPr>
          <a:xfrm>
            <a:off x="5373448" y="4320000"/>
            <a:ext cx="1066800" cy="461665"/>
          </a:xfrm>
          <a:prstGeom prst="rect">
            <a:avLst/>
          </a:prstGeom>
          <a:noFill/>
        </p:spPr>
        <p:txBody>
          <a:bodyPr wrap="square" rtlCol="0" anchor="ctr">
            <a:spAutoFit/>
          </a:bodyPr>
          <a:lstStyle>
            <a:defPPr>
              <a:defRPr lang="en-US"/>
            </a:defPPr>
            <a:lvl1pPr algn="ctr">
              <a:defRPr kumimoji="1" sz="2400"/>
            </a:lvl1pPr>
          </a:lstStyle>
          <a:p>
            <a:r>
              <a:rPr lang="ja-JP" altLang="en-US" dirty="0"/>
              <a:t>飢　餓</a:t>
            </a:r>
          </a:p>
        </p:txBody>
      </p:sp>
      <p:sp>
        <p:nvSpPr>
          <p:cNvPr id="12" name="テキスト ボックス 11"/>
          <p:cNvSpPr txBox="1"/>
          <p:nvPr/>
        </p:nvSpPr>
        <p:spPr>
          <a:xfrm>
            <a:off x="7626027" y="4320000"/>
            <a:ext cx="1314450" cy="461665"/>
          </a:xfrm>
          <a:prstGeom prst="rect">
            <a:avLst/>
          </a:prstGeom>
          <a:noFill/>
        </p:spPr>
        <p:txBody>
          <a:bodyPr wrap="square" rtlCol="0" anchor="ctr">
            <a:spAutoFit/>
          </a:bodyPr>
          <a:lstStyle>
            <a:defPPr>
              <a:defRPr lang="en-US"/>
            </a:defPPr>
            <a:lvl1pPr algn="ctr">
              <a:defRPr kumimoji="1" sz="2400"/>
            </a:lvl1pPr>
          </a:lstStyle>
          <a:p>
            <a:r>
              <a:rPr lang="ja-JP" altLang="en-US" dirty="0"/>
              <a:t>視　力</a:t>
            </a:r>
          </a:p>
        </p:txBody>
      </p:sp>
      <p:sp>
        <p:nvSpPr>
          <p:cNvPr id="13" name="テキスト ボックス 12"/>
          <p:cNvSpPr txBox="1"/>
          <p:nvPr/>
        </p:nvSpPr>
        <p:spPr>
          <a:xfrm>
            <a:off x="10270387" y="4320000"/>
            <a:ext cx="1419225" cy="461665"/>
          </a:xfrm>
          <a:prstGeom prst="rect">
            <a:avLst/>
          </a:prstGeom>
          <a:noFill/>
        </p:spPr>
        <p:txBody>
          <a:bodyPr wrap="square" rtlCol="0" anchor="ctr">
            <a:spAutoFit/>
          </a:bodyPr>
          <a:lstStyle>
            <a:defPPr>
              <a:defRPr lang="en-US"/>
            </a:defPPr>
            <a:lvl1pPr algn="ctr">
              <a:defRPr kumimoji="1" sz="2400"/>
            </a:lvl1pPr>
          </a:lstStyle>
          <a:p>
            <a:r>
              <a:rPr lang="ja-JP" altLang="en-US" dirty="0"/>
              <a:t>糖尿病</a:t>
            </a:r>
          </a:p>
        </p:txBody>
      </p:sp>
      <p:sp>
        <p:nvSpPr>
          <p:cNvPr id="14" name="十字形 13"/>
          <p:cNvSpPr/>
          <p:nvPr/>
        </p:nvSpPr>
        <p:spPr>
          <a:xfrm>
            <a:off x="9360000" y="2731387"/>
            <a:ext cx="628650" cy="657225"/>
          </a:xfrm>
          <a:prstGeom prst="plus">
            <a:avLst>
              <a:gd name="adj" fmla="val 4318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7315310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6" presetClass="entr" presetSubtype="32"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animEffect transition="in" filter="circle(out)">
                                      <p:cBhvr>
                                        <p:cTn id="14" dur="500"/>
                                        <p:tgtEl>
                                          <p:spTgt spid="6"/>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500"/>
                            </p:stCondLst>
                            <p:childTnLst>
                              <p:par>
                                <p:cTn id="19" presetID="6" presetClass="entr" presetSubtype="32" fill="hold" nodeType="after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circle(out)">
                                      <p:cBhvr>
                                        <p:cTn id="21" dur="500"/>
                                        <p:tgtEl>
                                          <p:spTgt spid="7"/>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par>
                          <p:cTn id="25" fill="hold">
                            <p:stCondLst>
                              <p:cond delay="2500"/>
                            </p:stCondLst>
                            <p:childTnLst>
                              <p:par>
                                <p:cTn id="26" presetID="6" presetClass="entr" presetSubtype="32" fill="hold" nodeType="afterEffect">
                                  <p:stCondLst>
                                    <p:cond delay="500"/>
                                  </p:stCondLst>
                                  <p:childTnLst>
                                    <p:set>
                                      <p:cBhvr>
                                        <p:cTn id="27" dur="1" fill="hold">
                                          <p:stCondLst>
                                            <p:cond delay="0"/>
                                          </p:stCondLst>
                                        </p:cTn>
                                        <p:tgtEl>
                                          <p:spTgt spid="8"/>
                                        </p:tgtEl>
                                        <p:attrNameLst>
                                          <p:attrName>style.visibility</p:attrName>
                                        </p:attrNameLst>
                                      </p:cBhvr>
                                      <p:to>
                                        <p:strVal val="visible"/>
                                      </p:to>
                                    </p:set>
                                    <p:animEffect transition="in" filter="circle(out)">
                                      <p:cBhvr>
                                        <p:cTn id="28" dur="500"/>
                                        <p:tgtEl>
                                          <p:spTgt spid="8"/>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out)">
                                      <p:cBhvr>
                                        <p:cTn id="36" dur="500"/>
                                        <p:tgtEl>
                                          <p:spTgt spid="14"/>
                                        </p:tgtEl>
                                      </p:cBhvr>
                                    </p:animEffect>
                                  </p:childTnLst>
                                </p:cTn>
                              </p:par>
                            </p:childTnLst>
                          </p:cTn>
                        </p:par>
                        <p:par>
                          <p:cTn id="37" fill="hold">
                            <p:stCondLst>
                              <p:cond delay="500"/>
                            </p:stCondLst>
                            <p:childTnLst>
                              <p:par>
                                <p:cTn id="38" presetID="6" presetClass="entr" presetSubtype="32" fill="hold" nodeType="afterEffect">
                                  <p:stCondLst>
                                    <p:cond delay="500"/>
                                  </p:stCondLst>
                                  <p:childTnLst>
                                    <p:set>
                                      <p:cBhvr>
                                        <p:cTn id="39" dur="1" fill="hold">
                                          <p:stCondLst>
                                            <p:cond delay="0"/>
                                          </p:stCondLst>
                                        </p:cTn>
                                        <p:tgtEl>
                                          <p:spTgt spid="9"/>
                                        </p:tgtEl>
                                        <p:attrNameLst>
                                          <p:attrName>style.visibility</p:attrName>
                                        </p:attrNameLst>
                                      </p:cBhvr>
                                      <p:to>
                                        <p:strVal val="visible"/>
                                      </p:to>
                                    </p:set>
                                    <p:animEffect transition="in" filter="circle(out)">
                                      <p:cBhvr>
                                        <p:cTn id="40" dur="500"/>
                                        <p:tgtEl>
                                          <p:spTgt spid="9"/>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2" grpId="0"/>
      <p:bldP spid="13" grpId="0"/>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グローバル・アクション・チーム [JA]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2577" y="996290"/>
            <a:ext cx="9600000" cy="5400000"/>
          </a:xfrm>
          <a:prstGeom prst="rect">
            <a:avLst/>
          </a:prstGeom>
        </p:spPr>
      </p:pic>
      <p:sp>
        <p:nvSpPr>
          <p:cNvPr id="3" name="テキスト ボックス 2"/>
          <p:cNvSpPr txBox="1"/>
          <p:nvPr/>
        </p:nvSpPr>
        <p:spPr>
          <a:xfrm>
            <a:off x="905932" y="279400"/>
            <a:ext cx="4815911" cy="461665"/>
          </a:xfrm>
          <a:prstGeom prst="rect">
            <a:avLst/>
          </a:prstGeom>
          <a:noFill/>
        </p:spPr>
        <p:txBody>
          <a:bodyPr wrap="square" rtlCol="0">
            <a:spAutoFit/>
          </a:bodyPr>
          <a:lstStyle>
            <a:defPPr>
              <a:defRPr lang="en-US"/>
            </a:defPPr>
            <a:lvl1pPr>
              <a:defRPr kumimoji="1" sz="2400" u="sng">
                <a:latin typeface="HGP平成明朝体W9" panose="02020A00000000000000" pitchFamily="18" charset="-128"/>
                <a:ea typeface="HGP平成明朝体W9" panose="02020A00000000000000" pitchFamily="18" charset="-128"/>
              </a:defRPr>
            </a:lvl1pPr>
          </a:lstStyle>
          <a:p>
            <a:r>
              <a:rPr lang="ja-JP" altLang="en-US" dirty="0"/>
              <a:t>グローバル・アクションチーム</a:t>
            </a:r>
          </a:p>
        </p:txBody>
      </p:sp>
    </p:spTree>
    <p:extLst>
      <p:ext uri="{BB962C8B-B14F-4D97-AF65-F5344CB8AC3E}">
        <p14:creationId xmlns:p14="http://schemas.microsoft.com/office/powerpoint/2010/main" val="202623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955"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848" y="1745098"/>
            <a:ext cx="2303639" cy="3060000"/>
          </a:xfrm>
          <a:prstGeom prst="ellipse">
            <a:avLst/>
          </a:prstGeom>
          <a:ln w="285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テキスト ボックス 2"/>
          <p:cNvSpPr txBox="1"/>
          <p:nvPr/>
        </p:nvSpPr>
        <p:spPr>
          <a:xfrm>
            <a:off x="3298599" y="5050517"/>
            <a:ext cx="2675467" cy="369332"/>
          </a:xfrm>
          <a:prstGeom prst="rect">
            <a:avLst/>
          </a:prstGeom>
          <a:noFill/>
        </p:spPr>
        <p:txBody>
          <a:bodyPr wrap="square" rtlCol="0">
            <a:spAutoFit/>
          </a:bodyPr>
          <a:lstStyle/>
          <a:p>
            <a:r>
              <a:rPr kumimoji="1" lang="en-US" altLang="ja-JP" dirty="0"/>
              <a:t>2017</a:t>
            </a:r>
            <a:r>
              <a:rPr kumimoji="1" lang="ja-JP" altLang="en-US" dirty="0"/>
              <a:t>～</a:t>
            </a:r>
            <a:r>
              <a:rPr kumimoji="1" lang="en-US" altLang="ja-JP" dirty="0"/>
              <a:t>2018</a:t>
            </a:r>
            <a:r>
              <a:rPr kumimoji="1" lang="ja-JP" altLang="en-US" dirty="0"/>
              <a:t>年国際会長</a:t>
            </a:r>
          </a:p>
        </p:txBody>
      </p:sp>
      <p:sp>
        <p:nvSpPr>
          <p:cNvPr id="4" name="テキスト ボックス 3"/>
          <p:cNvSpPr txBox="1"/>
          <p:nvPr/>
        </p:nvSpPr>
        <p:spPr>
          <a:xfrm>
            <a:off x="3459541" y="5554434"/>
            <a:ext cx="2438400" cy="369332"/>
          </a:xfrm>
          <a:prstGeom prst="rect">
            <a:avLst/>
          </a:prstGeom>
          <a:noFill/>
        </p:spPr>
        <p:txBody>
          <a:bodyPr wrap="square" rtlCol="0">
            <a:spAutoFit/>
          </a:bodyPr>
          <a:lstStyle/>
          <a:p>
            <a:r>
              <a:rPr kumimoji="1" lang="ja-JP" altLang="en-US" dirty="0"/>
              <a:t>Ｌ．ナレシュ・アガワル</a:t>
            </a:r>
          </a:p>
        </p:txBody>
      </p:sp>
      <p:sp>
        <p:nvSpPr>
          <p:cNvPr id="5" name="テキスト ボックス 4"/>
          <p:cNvSpPr txBox="1"/>
          <p:nvPr/>
        </p:nvSpPr>
        <p:spPr>
          <a:xfrm>
            <a:off x="5703487" y="1816846"/>
            <a:ext cx="6346908" cy="461665"/>
          </a:xfrm>
          <a:prstGeom prst="rect">
            <a:avLst/>
          </a:prstGeom>
          <a:noFill/>
        </p:spPr>
        <p:txBody>
          <a:bodyPr wrap="square" rtlCol="0">
            <a:spAutoFit/>
          </a:bodyPr>
          <a:lstStyle/>
          <a:p>
            <a:r>
              <a:rPr kumimoji="1" lang="ja-JP" altLang="en-US" sz="2400" b="1" u="heavy" dirty="0">
                <a:uFill>
                  <a:solidFill>
                    <a:srgbClr val="FF0000"/>
                  </a:solidFill>
                </a:uFill>
                <a:latin typeface="AR P丸ゴシック体M" panose="020F0600000000000000" pitchFamily="50" charset="-128"/>
                <a:ea typeface="AR P丸ゴシック体M" panose="020F0600000000000000" pitchFamily="50" charset="-128"/>
              </a:rPr>
              <a:t>意欲的な</a:t>
            </a:r>
            <a:r>
              <a:rPr kumimoji="1" lang="en-US" altLang="ja-JP" sz="2400" b="1" u="heavy" dirty="0">
                <a:uFill>
                  <a:solidFill>
                    <a:srgbClr val="FF0000"/>
                  </a:solidFill>
                </a:uFill>
                <a:latin typeface="AR P丸ゴシック体M" panose="020F0600000000000000" pitchFamily="50" charset="-128"/>
                <a:ea typeface="AR P丸ゴシック体M" panose="020F0600000000000000" pitchFamily="50" charset="-128"/>
              </a:rPr>
              <a:t>LCI</a:t>
            </a:r>
            <a:r>
              <a:rPr kumimoji="1" lang="ja-JP" altLang="en-US" sz="2400" b="1" u="heavy" dirty="0">
                <a:uFill>
                  <a:solidFill>
                    <a:srgbClr val="FF0000"/>
                  </a:solidFill>
                </a:uFill>
                <a:latin typeface="AR P丸ゴシック体M" panose="020F0600000000000000" pitchFamily="50" charset="-128"/>
                <a:ea typeface="AR P丸ゴシック体M" panose="020F0600000000000000" pitchFamily="50" charset="-128"/>
              </a:rPr>
              <a:t>フォワード世界戦略を遂行して、</a:t>
            </a:r>
          </a:p>
        </p:txBody>
      </p:sp>
      <p:sp>
        <p:nvSpPr>
          <p:cNvPr id="6" name="テキスト ボックス 5"/>
          <p:cNvSpPr txBox="1"/>
          <p:nvPr/>
        </p:nvSpPr>
        <p:spPr>
          <a:xfrm>
            <a:off x="900000" y="2088000"/>
            <a:ext cx="2006600" cy="504000"/>
          </a:xfrm>
          <a:prstGeom prst="rect">
            <a:avLst/>
          </a:prstGeom>
          <a:noFill/>
        </p:spPr>
        <p:txBody>
          <a:bodyPr wrap="square" rtlCol="0">
            <a:spAutoFit/>
          </a:bodyPr>
          <a:lstStyle/>
          <a:p>
            <a:r>
              <a:rPr kumimoji="1" lang="en-US" altLang="ja-JP" sz="2400" b="1" dirty="0">
                <a:solidFill>
                  <a:srgbClr val="0070C0"/>
                </a:solidFill>
              </a:rPr>
              <a:t>Power of We</a:t>
            </a:r>
            <a:endParaRPr kumimoji="1" lang="ja-JP" altLang="en-US" sz="2400" b="1" dirty="0">
              <a:solidFill>
                <a:srgbClr val="0070C0"/>
              </a:solidFill>
            </a:endParaRPr>
          </a:p>
        </p:txBody>
      </p:sp>
      <p:sp>
        <p:nvSpPr>
          <p:cNvPr id="7" name="テキスト ボックス 6"/>
          <p:cNvSpPr txBox="1"/>
          <p:nvPr/>
        </p:nvSpPr>
        <p:spPr>
          <a:xfrm>
            <a:off x="900000" y="2988000"/>
            <a:ext cx="2345267" cy="504000"/>
          </a:xfrm>
          <a:prstGeom prst="rect">
            <a:avLst/>
          </a:prstGeom>
          <a:noFill/>
        </p:spPr>
        <p:txBody>
          <a:bodyPr wrap="square" rtlCol="0">
            <a:spAutoFit/>
          </a:bodyPr>
          <a:lstStyle>
            <a:defPPr>
              <a:defRPr lang="en-US"/>
            </a:defPPr>
            <a:lvl1pPr>
              <a:defRPr kumimoji="1" sz="2400" b="1">
                <a:solidFill>
                  <a:srgbClr val="0070C0"/>
                </a:solidFill>
              </a:defRPr>
            </a:lvl1pPr>
          </a:lstStyle>
          <a:p>
            <a:r>
              <a:rPr lang="en-US" altLang="ja-JP" dirty="0"/>
              <a:t>Power of Action</a:t>
            </a:r>
            <a:endParaRPr lang="ja-JP" altLang="en-US" dirty="0"/>
          </a:p>
        </p:txBody>
      </p:sp>
      <p:sp>
        <p:nvSpPr>
          <p:cNvPr id="8" name="テキスト ボックス 7"/>
          <p:cNvSpPr txBox="1"/>
          <p:nvPr/>
        </p:nvSpPr>
        <p:spPr>
          <a:xfrm>
            <a:off x="900000" y="3888000"/>
            <a:ext cx="2438400" cy="504000"/>
          </a:xfrm>
          <a:prstGeom prst="rect">
            <a:avLst/>
          </a:prstGeom>
          <a:noFill/>
        </p:spPr>
        <p:txBody>
          <a:bodyPr wrap="square" rtlCol="0">
            <a:spAutoFit/>
          </a:bodyPr>
          <a:lstStyle>
            <a:defPPr>
              <a:defRPr lang="en-US"/>
            </a:defPPr>
            <a:lvl1pPr>
              <a:defRPr kumimoji="1" sz="2400" b="1">
                <a:solidFill>
                  <a:srgbClr val="0070C0"/>
                </a:solidFill>
              </a:defRPr>
            </a:lvl1pPr>
          </a:lstStyle>
          <a:p>
            <a:r>
              <a:rPr lang="en-US" altLang="ja-JP" dirty="0"/>
              <a:t>Power of Service</a:t>
            </a:r>
            <a:endParaRPr lang="ja-JP" altLang="en-US" dirty="0"/>
          </a:p>
        </p:txBody>
      </p:sp>
      <p:sp>
        <p:nvSpPr>
          <p:cNvPr id="9" name="テキスト ボックス 8"/>
          <p:cNvSpPr txBox="1"/>
          <p:nvPr/>
        </p:nvSpPr>
        <p:spPr>
          <a:xfrm>
            <a:off x="6120000" y="2628000"/>
            <a:ext cx="4030133" cy="461665"/>
          </a:xfrm>
          <a:prstGeom prst="rect">
            <a:avLst/>
          </a:prstGeom>
          <a:noFill/>
        </p:spPr>
        <p:txBody>
          <a:bodyPr wrap="square" rtlCol="0" anchor="ctr">
            <a:spAutoFit/>
          </a:bodyPr>
          <a:lstStyle>
            <a:defPPr>
              <a:defRPr lang="en-US"/>
            </a:defPPr>
            <a:lvl1pPr>
              <a:defRPr kumimoji="1" sz="2400"/>
            </a:lvl1pPr>
          </a:lstStyle>
          <a:p>
            <a:r>
              <a:rPr lang="ja-JP" altLang="en-US" dirty="0"/>
              <a:t>①　全世界会員数　</a:t>
            </a:r>
            <a:r>
              <a:rPr lang="en-US" altLang="ja-JP" dirty="0"/>
              <a:t>150</a:t>
            </a:r>
            <a:r>
              <a:rPr lang="ja-JP" altLang="en-US" dirty="0"/>
              <a:t>万人</a:t>
            </a:r>
          </a:p>
        </p:txBody>
      </p:sp>
      <p:sp>
        <p:nvSpPr>
          <p:cNvPr id="10" name="テキスト ボックス 9"/>
          <p:cNvSpPr txBox="1"/>
          <p:nvPr/>
        </p:nvSpPr>
        <p:spPr>
          <a:xfrm>
            <a:off x="6120000" y="3348000"/>
            <a:ext cx="3445933" cy="461665"/>
          </a:xfrm>
          <a:prstGeom prst="rect">
            <a:avLst/>
          </a:prstGeom>
          <a:noFill/>
        </p:spPr>
        <p:txBody>
          <a:bodyPr wrap="square" rtlCol="0" anchor="ctr">
            <a:spAutoFit/>
          </a:bodyPr>
          <a:lstStyle>
            <a:defPPr>
              <a:defRPr lang="en-US"/>
            </a:defPPr>
            <a:lvl1pPr>
              <a:defRPr kumimoji="1" sz="2400"/>
            </a:lvl1pPr>
          </a:lstStyle>
          <a:p>
            <a:r>
              <a:rPr lang="ja-JP" altLang="en-US" dirty="0"/>
              <a:t>②　退会率　</a:t>
            </a:r>
            <a:r>
              <a:rPr lang="en-US" altLang="ja-JP" dirty="0"/>
              <a:t>5</a:t>
            </a:r>
            <a:r>
              <a:rPr lang="ja-JP" altLang="en-US" dirty="0"/>
              <a:t>％未満</a:t>
            </a:r>
          </a:p>
        </p:txBody>
      </p:sp>
      <p:sp>
        <p:nvSpPr>
          <p:cNvPr id="11" name="テキスト ボックス 10"/>
          <p:cNvSpPr txBox="1"/>
          <p:nvPr/>
        </p:nvSpPr>
        <p:spPr>
          <a:xfrm>
            <a:off x="6120000" y="4068000"/>
            <a:ext cx="5858933" cy="461665"/>
          </a:xfrm>
          <a:prstGeom prst="rect">
            <a:avLst/>
          </a:prstGeom>
          <a:noFill/>
        </p:spPr>
        <p:txBody>
          <a:bodyPr wrap="square" rtlCol="0" anchor="ctr">
            <a:spAutoFit/>
          </a:bodyPr>
          <a:lstStyle>
            <a:defPPr>
              <a:defRPr lang="en-US"/>
            </a:defPPr>
            <a:lvl1pPr>
              <a:defRPr kumimoji="1" sz="2400"/>
            </a:lvl1pPr>
          </a:lstStyle>
          <a:p>
            <a:r>
              <a:rPr lang="ja-JP" altLang="en-US" dirty="0"/>
              <a:t>③　全世界で</a:t>
            </a:r>
            <a:r>
              <a:rPr lang="en-US" altLang="ja-JP" dirty="0"/>
              <a:t>50</a:t>
            </a:r>
            <a:r>
              <a:rPr lang="ja-JP" altLang="en-US" dirty="0"/>
              <a:t>万人のメンバーに研修受講</a:t>
            </a:r>
          </a:p>
        </p:txBody>
      </p:sp>
      <p:grpSp>
        <p:nvGrpSpPr>
          <p:cNvPr id="15" name="グループ化 14"/>
          <p:cNvGrpSpPr/>
          <p:nvPr/>
        </p:nvGrpSpPr>
        <p:grpSpPr>
          <a:xfrm>
            <a:off x="1071866" y="351910"/>
            <a:ext cx="9400234" cy="756000"/>
            <a:chOff x="1799999" y="360000"/>
            <a:chExt cx="9400234" cy="756000"/>
          </a:xfrm>
        </p:grpSpPr>
        <p:sp>
          <p:nvSpPr>
            <p:cNvPr id="16" name="Rectangle 2"/>
            <p:cNvSpPr txBox="1">
              <a:spLocks noChangeArrowheads="1"/>
            </p:cNvSpPr>
            <p:nvPr/>
          </p:nvSpPr>
          <p:spPr bwMode="auto">
            <a:xfrm>
              <a:off x="1799999" y="360000"/>
              <a:ext cx="9000000" cy="720000"/>
            </a:xfrm>
            <a:prstGeom prst="rect">
              <a:avLst/>
            </a:prstGeom>
            <a:gradFill flip="none" rotWithShape="1">
              <a:gsLst>
                <a:gs pos="0">
                  <a:srgbClr val="A666E1">
                    <a:shade val="30000"/>
                    <a:satMod val="115000"/>
                  </a:srgbClr>
                </a:gs>
                <a:gs pos="50000">
                  <a:srgbClr val="A666E1">
                    <a:shade val="67500"/>
                    <a:satMod val="115000"/>
                  </a:srgbClr>
                </a:gs>
                <a:gs pos="100000">
                  <a:srgbClr val="A666E1">
                    <a:shade val="100000"/>
                    <a:satMod val="115000"/>
                  </a:srgbClr>
                </a:gs>
              </a:gsLst>
              <a:path path="circle">
                <a:fillToRect r="100000" b="100000"/>
              </a:path>
              <a:tileRect l="-100000" t="-100000"/>
            </a:gradFill>
            <a:ln w="28575" cap="rnd" cmpd="sng" algn="ctr">
              <a:solidFill>
                <a:sysClr val="windowText" lastClr="000000"/>
              </a:solidFill>
              <a:prstDash val="solid"/>
            </a:ln>
            <a:effectLst/>
          </p:spPr>
          <p:txBody>
            <a:bodyPr vert="horz" lIns="91440" tIns="45720" rIns="91440" bIns="45720" rtlCol="0" anchor="ctr">
              <a:normAutofit fontScale="97500"/>
            </a:bodyPr>
            <a:lstStyle>
              <a:lvl1pPr>
                <a:spcBef>
                  <a:spcPct val="0"/>
                </a:spcBef>
                <a:buNone/>
                <a:defRPr kumimoji="1" sz="3200" cap="none">
                  <a:ln w="3175" cmpd="sng">
                    <a:noFill/>
                  </a:ln>
                  <a:solidFill>
                    <a:schemeClr val="lt1"/>
                  </a:solidFill>
                  <a:effectLst/>
                </a:defRPr>
              </a:lvl1pPr>
              <a:lvl2pPr>
                <a:defRPr kumimoji="1">
                  <a:solidFill>
                    <a:schemeClr val="lt1"/>
                  </a:solidFill>
                </a:defRPr>
              </a:lvl2pPr>
              <a:lvl3pPr>
                <a:defRPr kumimoji="1">
                  <a:solidFill>
                    <a:schemeClr val="lt1"/>
                  </a:solidFill>
                </a:defRPr>
              </a:lvl3pPr>
              <a:lvl4pPr>
                <a:defRPr kumimoji="1">
                  <a:solidFill>
                    <a:schemeClr val="lt1"/>
                  </a:solidFill>
                </a:defRPr>
              </a:lvl4pPr>
              <a:lvl5pPr>
                <a:defRPr kumimoji="1">
                  <a:solidFill>
                    <a:schemeClr val="lt1"/>
                  </a:solidFill>
                </a:defRPr>
              </a:lvl5pPr>
              <a:lvl6pPr>
                <a:defRPr kumimoji="1">
                  <a:solidFill>
                    <a:schemeClr val="lt1"/>
                  </a:solidFill>
                </a:defRPr>
              </a:lvl6pPr>
              <a:lvl7pPr>
                <a:defRPr kumimoji="1">
                  <a:solidFill>
                    <a:schemeClr val="lt1"/>
                  </a:solidFill>
                </a:defRPr>
              </a:lvl7pPr>
              <a:lvl8pPr>
                <a:defRPr kumimoji="1">
                  <a:solidFill>
                    <a:schemeClr val="lt1"/>
                  </a:solidFill>
                </a:defRPr>
              </a:lvl8pPr>
              <a:lvl9pPr>
                <a:defRPr kumimoji="1">
                  <a:solidFill>
                    <a:schemeClr val="lt1"/>
                  </a:solidFill>
                </a:defRPr>
              </a:lvl9pPr>
            </a:lstStyle>
            <a:p>
              <a:pPr defTabSz="914400"/>
              <a:r>
                <a:rPr lang="ja-JP" altLang="en-US" sz="4000" b="1" kern="0" dirty="0">
                  <a:solidFill>
                    <a:prstClr val="white"/>
                  </a:solidFill>
                </a:rPr>
                <a:t>　</a:t>
              </a:r>
              <a:r>
                <a:rPr lang="en-US" altLang="ja-JP" sz="4000" b="1" kern="0" dirty="0">
                  <a:solidFill>
                    <a:prstClr val="white"/>
                  </a:solidFill>
                </a:rPr>
                <a:t>2017</a:t>
              </a:r>
              <a:r>
                <a:rPr lang="ja-JP" altLang="en-US" sz="4000" b="1" kern="0" dirty="0">
                  <a:solidFill>
                    <a:prstClr val="white"/>
                  </a:solidFill>
                </a:rPr>
                <a:t>～</a:t>
              </a:r>
              <a:r>
                <a:rPr lang="en-US" altLang="ja-JP" sz="4000" b="1" kern="0" dirty="0">
                  <a:solidFill>
                    <a:prstClr val="white"/>
                  </a:solidFill>
                </a:rPr>
                <a:t>2018</a:t>
              </a:r>
              <a:r>
                <a:rPr lang="ja-JP" altLang="en-US" sz="4000" b="1" kern="0" dirty="0">
                  <a:solidFill>
                    <a:prstClr val="white"/>
                  </a:solidFill>
                </a:rPr>
                <a:t>年　国際会長方針</a:t>
              </a:r>
              <a:endParaRPr lang="ja-JP" altLang="en-US" sz="4000" dirty="0"/>
            </a:p>
          </p:txBody>
        </p:sp>
        <p:pic>
          <p:nvPicPr>
            <p:cNvPr id="17" name="図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9764" y="360000"/>
              <a:ext cx="800469" cy="756000"/>
            </a:xfrm>
            <a:prstGeom prst="rect">
              <a:avLst/>
            </a:prstGeom>
          </p:spPr>
        </p:pic>
      </p:grpSp>
    </p:spTree>
    <p:extLst>
      <p:ext uri="{BB962C8B-B14F-4D97-AF65-F5344CB8AC3E}">
        <p14:creationId xmlns:p14="http://schemas.microsoft.com/office/powerpoint/2010/main" val="426552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250" fill="hold"/>
                                        <p:tgtEl>
                                          <p:spTgt spid="6"/>
                                        </p:tgtEl>
                                        <p:attrNameLst>
                                          <p:attrName>ppt_x</p:attrName>
                                        </p:attrNameLst>
                                      </p:cBhvr>
                                      <p:tavLst>
                                        <p:tav tm="0">
                                          <p:val>
                                            <p:strVal val="0-#ppt_w/2"/>
                                          </p:val>
                                        </p:tav>
                                        <p:tav tm="100000">
                                          <p:val>
                                            <p:strVal val="#ppt_x"/>
                                          </p:val>
                                        </p:tav>
                                      </p:tavLst>
                                    </p:anim>
                                    <p:anim calcmode="lin" valueType="num">
                                      <p:cBhvr additive="base">
                                        <p:cTn id="23" dur="25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250"/>
                            </p:stCondLst>
                            <p:childTnLst>
                              <p:par>
                                <p:cTn id="25" presetID="2" presetClass="entr" presetSubtype="8" fill="hold" grpId="0" nodeType="after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50" fill="hold"/>
                                        <p:tgtEl>
                                          <p:spTgt spid="7"/>
                                        </p:tgtEl>
                                        <p:attrNameLst>
                                          <p:attrName>ppt_x</p:attrName>
                                        </p:attrNameLst>
                                      </p:cBhvr>
                                      <p:tavLst>
                                        <p:tav tm="0">
                                          <p:val>
                                            <p:strVal val="0-#ppt_w/2"/>
                                          </p:val>
                                        </p:tav>
                                        <p:tav tm="100000">
                                          <p:val>
                                            <p:strVal val="#ppt_x"/>
                                          </p:val>
                                        </p:tav>
                                      </p:tavLst>
                                    </p:anim>
                                    <p:anim calcmode="lin" valueType="num">
                                      <p:cBhvr additive="base">
                                        <p:cTn id="28" dur="25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750"/>
                            </p:stCondLst>
                            <p:childTnLst>
                              <p:par>
                                <p:cTn id="30" presetID="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par>
                          <p:cTn id="39" fill="hold">
                            <p:stCondLst>
                              <p:cond delay="500"/>
                            </p:stCondLst>
                            <p:childTnLst>
                              <p:par>
                                <p:cTn id="40" presetID="2" presetClass="entr" presetSubtype="3" fill="hold" grpId="0" nodeType="afterEffect">
                                  <p:stCondLst>
                                    <p:cond delay="100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1+#ppt_w/2"/>
                                          </p:val>
                                        </p:tav>
                                        <p:tav tm="100000">
                                          <p:val>
                                            <p:strVal val="#ppt_x"/>
                                          </p:val>
                                        </p:tav>
                                      </p:tavLst>
                                    </p:anim>
                                    <p:anim calcmode="lin" valueType="num">
                                      <p:cBhvr additive="base">
                                        <p:cTn id="43" dur="500" fill="hold"/>
                                        <p:tgtEl>
                                          <p:spTgt spid="9"/>
                                        </p:tgtEl>
                                        <p:attrNameLst>
                                          <p:attrName>ppt_y</p:attrName>
                                        </p:attrNameLst>
                                      </p:cBhvr>
                                      <p:tavLst>
                                        <p:tav tm="0">
                                          <p:val>
                                            <p:strVal val="0-#ppt_h/2"/>
                                          </p:val>
                                        </p:tav>
                                        <p:tav tm="100000">
                                          <p:val>
                                            <p:strVal val="#ppt_y"/>
                                          </p:val>
                                        </p:tav>
                                      </p:tavLst>
                                    </p:anim>
                                  </p:childTnLst>
                                </p:cTn>
                              </p:par>
                            </p:childTnLst>
                          </p:cTn>
                        </p:par>
                        <p:par>
                          <p:cTn id="44" fill="hold">
                            <p:stCondLst>
                              <p:cond delay="2000"/>
                            </p:stCondLst>
                            <p:childTnLst>
                              <p:par>
                                <p:cTn id="45" presetID="2" presetClass="entr" presetSubtype="2" fill="hold" grpId="0" nodeType="afterEffect">
                                  <p:stCondLst>
                                    <p:cond delay="50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1+#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6" fill="hold" grpId="0" nodeType="afterEffect">
                                  <p:stCondLst>
                                    <p:cond delay="50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500" fill="hold"/>
                                        <p:tgtEl>
                                          <p:spTgt spid="11"/>
                                        </p:tgtEl>
                                        <p:attrNameLst>
                                          <p:attrName>ppt_x</p:attrName>
                                        </p:attrNameLst>
                                      </p:cBhvr>
                                      <p:tavLst>
                                        <p:tav tm="0">
                                          <p:val>
                                            <p:strVal val="1+#ppt_w/2"/>
                                          </p:val>
                                        </p:tav>
                                        <p:tav tm="100000">
                                          <p:val>
                                            <p:strVal val="#ppt_x"/>
                                          </p:val>
                                        </p:tav>
                                      </p:tavLst>
                                    </p:anim>
                                    <p:anim calcmode="lin" valueType="num">
                                      <p:cBhvr additive="base">
                                        <p:cTn id="5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363726" y="1711323"/>
            <a:ext cx="3457575" cy="984885"/>
          </a:xfrm>
          <a:prstGeom prst="rect">
            <a:avLst/>
          </a:prstGeom>
          <a:noFill/>
          <a:ln w="19050">
            <a:solidFill>
              <a:schemeClr val="tx1"/>
            </a:solidFill>
          </a:ln>
        </p:spPr>
        <p:txBody>
          <a:bodyPr wrap="square" rtlCol="0" anchor="ctr">
            <a:spAutoFit/>
          </a:bodyPr>
          <a:lstStyle/>
          <a:p>
            <a:pPr algn="ctr"/>
            <a:r>
              <a:rPr kumimoji="1" lang="ja-JP" altLang="en-US" sz="4000" dirty="0">
                <a:solidFill>
                  <a:srgbClr val="0070C0"/>
                </a:solidFill>
                <a:latin typeface="ＤＦＧ太丸ゴシック体N" panose="020F0900000000000000" pitchFamily="50" charset="-128"/>
                <a:ea typeface="ＤＦＧ太丸ゴシック体N" panose="020F0900000000000000" pitchFamily="50" charset="-128"/>
              </a:rPr>
              <a:t>ＧＡＴ</a:t>
            </a:r>
            <a:endParaRPr kumimoji="1" lang="en-US" altLang="ja-JP" sz="4000" dirty="0">
              <a:solidFill>
                <a:srgbClr val="0070C0"/>
              </a:solidFill>
              <a:latin typeface="ＤＦＧ太丸ゴシック体N" panose="020F0900000000000000" pitchFamily="50" charset="-128"/>
              <a:ea typeface="ＤＦＧ太丸ゴシック体N" panose="020F0900000000000000" pitchFamily="50" charset="-128"/>
            </a:endParaRPr>
          </a:p>
          <a:p>
            <a:r>
              <a:rPr kumimoji="1" lang="ja-JP" altLang="en-US" dirty="0"/>
              <a:t>（グローバル・アクション・チーム）</a:t>
            </a:r>
          </a:p>
        </p:txBody>
      </p:sp>
      <p:grpSp>
        <p:nvGrpSpPr>
          <p:cNvPr id="19" name="グループ化 18"/>
          <p:cNvGrpSpPr/>
          <p:nvPr/>
        </p:nvGrpSpPr>
        <p:grpSpPr>
          <a:xfrm>
            <a:off x="1379175" y="3487398"/>
            <a:ext cx="1800000" cy="1440000"/>
            <a:chOff x="1419225" y="2683105"/>
            <a:chExt cx="1800000" cy="1440000"/>
          </a:xfrm>
        </p:grpSpPr>
        <p:sp>
          <p:nvSpPr>
            <p:cNvPr id="3" name="テキスト ボックス 2"/>
            <p:cNvSpPr txBox="1"/>
            <p:nvPr/>
          </p:nvSpPr>
          <p:spPr>
            <a:xfrm>
              <a:off x="1419225" y="2683105"/>
              <a:ext cx="1800000" cy="1440000"/>
            </a:xfrm>
            <a:prstGeom prst="rect">
              <a:avLst/>
            </a:prstGeom>
            <a:noFill/>
            <a:ln w="12700">
              <a:solidFill>
                <a:schemeClr val="tx1"/>
              </a:solidFill>
            </a:ln>
          </p:spPr>
          <p:txBody>
            <a:bodyPr wrap="square" rtlCol="0" anchor="ctr">
              <a:spAutoFit/>
            </a:bodyPr>
            <a:lstStyle/>
            <a:p>
              <a:pPr algn="ctr"/>
              <a:r>
                <a:rPr kumimoji="1" lang="ja-JP" altLang="en-US" sz="3200" b="1" dirty="0">
                  <a:solidFill>
                    <a:srgbClr val="0070C0"/>
                  </a:solidFill>
                </a:rPr>
                <a:t>ＧＳＴ</a:t>
              </a:r>
              <a:endParaRPr kumimoji="1" lang="en-US" altLang="ja-JP" sz="3200" b="1" dirty="0">
                <a:solidFill>
                  <a:srgbClr val="0070C0"/>
                </a:solidFill>
              </a:endParaRPr>
            </a:p>
            <a:p>
              <a:pPr algn="ctr"/>
              <a:r>
                <a:rPr kumimoji="1" lang="ja-JP" altLang="en-US" dirty="0"/>
                <a:t>グローバル</a:t>
              </a:r>
              <a:endParaRPr kumimoji="1" lang="en-US" altLang="ja-JP" dirty="0"/>
            </a:p>
            <a:p>
              <a:pPr algn="ctr"/>
              <a:r>
                <a:rPr kumimoji="1" lang="ja-JP" altLang="en-US" dirty="0"/>
                <a:t>サービス</a:t>
              </a:r>
              <a:endParaRPr kumimoji="1" lang="en-US" altLang="ja-JP" dirty="0"/>
            </a:p>
            <a:p>
              <a:pPr algn="ctr"/>
              <a:r>
                <a:rPr kumimoji="1" lang="ja-JP" altLang="en-US" dirty="0"/>
                <a:t>チーム</a:t>
              </a:r>
            </a:p>
          </p:txBody>
        </p:sp>
        <p:sp>
          <p:nvSpPr>
            <p:cNvPr id="7" name="円弧 6"/>
            <p:cNvSpPr/>
            <p:nvPr/>
          </p:nvSpPr>
          <p:spPr>
            <a:xfrm>
              <a:off x="2603897" y="3248026"/>
              <a:ext cx="402432" cy="793701"/>
            </a:xfrm>
            <a:prstGeom prst="arc">
              <a:avLst>
                <a:gd name="adj1" fmla="val 16969286"/>
                <a:gd name="adj2" fmla="val 4989408"/>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1" name="円弧 10"/>
            <p:cNvSpPr/>
            <p:nvPr/>
          </p:nvSpPr>
          <p:spPr>
            <a:xfrm flipH="1">
              <a:off x="1606153" y="3228904"/>
              <a:ext cx="402432" cy="793701"/>
            </a:xfrm>
            <a:prstGeom prst="arc">
              <a:avLst>
                <a:gd name="adj1" fmla="val 16969286"/>
                <a:gd name="adj2" fmla="val 4989408"/>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grpSp>
        <p:nvGrpSpPr>
          <p:cNvPr id="18" name="グループ化 17"/>
          <p:cNvGrpSpPr/>
          <p:nvPr/>
        </p:nvGrpSpPr>
        <p:grpSpPr>
          <a:xfrm>
            <a:off x="3899175" y="3487398"/>
            <a:ext cx="1800000" cy="1440000"/>
            <a:chOff x="3533775" y="2606905"/>
            <a:chExt cx="1800000" cy="1440000"/>
          </a:xfrm>
        </p:grpSpPr>
        <p:sp>
          <p:nvSpPr>
            <p:cNvPr id="4" name="テキスト ボックス 3"/>
            <p:cNvSpPr txBox="1"/>
            <p:nvPr/>
          </p:nvSpPr>
          <p:spPr>
            <a:xfrm>
              <a:off x="3533775" y="2606905"/>
              <a:ext cx="1800000" cy="1440000"/>
            </a:xfrm>
            <a:prstGeom prst="rect">
              <a:avLst/>
            </a:prstGeom>
            <a:noFill/>
            <a:ln w="9525">
              <a:solidFill>
                <a:schemeClr val="tx1"/>
              </a:solidFill>
            </a:ln>
          </p:spPr>
          <p:txBody>
            <a:bodyPr wrap="square" rtlCol="0" anchor="ctr">
              <a:spAutoFit/>
            </a:bodyPr>
            <a:lstStyle/>
            <a:p>
              <a:pPr algn="ctr"/>
              <a:r>
                <a:rPr kumimoji="1" lang="ja-JP" altLang="en-US" sz="3200" b="1" dirty="0">
                  <a:solidFill>
                    <a:srgbClr val="0070C0"/>
                  </a:solidFill>
                </a:rPr>
                <a:t>ＧＬＴ</a:t>
              </a:r>
              <a:endParaRPr kumimoji="1" lang="en-US" altLang="ja-JP" sz="3200" b="1" dirty="0">
                <a:solidFill>
                  <a:srgbClr val="0070C0"/>
                </a:solidFill>
              </a:endParaRPr>
            </a:p>
            <a:p>
              <a:pPr algn="ctr"/>
              <a:r>
                <a:rPr kumimoji="1" lang="ja-JP" altLang="en-US" dirty="0"/>
                <a:t>グローバル</a:t>
              </a:r>
              <a:endParaRPr kumimoji="1" lang="en-US" altLang="ja-JP" dirty="0"/>
            </a:p>
            <a:p>
              <a:pPr algn="ctr"/>
              <a:r>
                <a:rPr kumimoji="1" lang="ja-JP" altLang="en-US" dirty="0"/>
                <a:t>リーダーシップ</a:t>
              </a:r>
              <a:endParaRPr kumimoji="1" lang="en-US" altLang="ja-JP" dirty="0"/>
            </a:p>
            <a:p>
              <a:pPr algn="ctr"/>
              <a:r>
                <a:rPr kumimoji="1" lang="ja-JP" altLang="en-US" dirty="0"/>
                <a:t>チーム</a:t>
              </a:r>
            </a:p>
          </p:txBody>
        </p:sp>
        <p:grpSp>
          <p:nvGrpSpPr>
            <p:cNvPr id="17" name="グループ化 16"/>
            <p:cNvGrpSpPr/>
            <p:nvPr/>
          </p:nvGrpSpPr>
          <p:grpSpPr>
            <a:xfrm>
              <a:off x="3632596" y="3206653"/>
              <a:ext cx="1537098" cy="800101"/>
              <a:chOff x="3632596" y="3206653"/>
              <a:chExt cx="1537098" cy="800101"/>
            </a:xfrm>
          </p:grpSpPr>
          <p:sp>
            <p:nvSpPr>
              <p:cNvPr id="8" name="円弧 7"/>
              <p:cNvSpPr/>
              <p:nvPr/>
            </p:nvSpPr>
            <p:spPr>
              <a:xfrm>
                <a:off x="4767262" y="3213053"/>
                <a:ext cx="402432" cy="793701"/>
              </a:xfrm>
              <a:prstGeom prst="arc">
                <a:avLst>
                  <a:gd name="adj1" fmla="val 16969286"/>
                  <a:gd name="adj2" fmla="val 4989408"/>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2" name="円弧 11"/>
              <p:cNvSpPr/>
              <p:nvPr/>
            </p:nvSpPr>
            <p:spPr>
              <a:xfrm flipH="1">
                <a:off x="3632596" y="3206653"/>
                <a:ext cx="402432" cy="793701"/>
              </a:xfrm>
              <a:prstGeom prst="arc">
                <a:avLst>
                  <a:gd name="adj1" fmla="val 16969286"/>
                  <a:gd name="adj2" fmla="val 4989408"/>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grpSp>
      <p:grpSp>
        <p:nvGrpSpPr>
          <p:cNvPr id="22" name="グループ化 21"/>
          <p:cNvGrpSpPr/>
          <p:nvPr/>
        </p:nvGrpSpPr>
        <p:grpSpPr>
          <a:xfrm>
            <a:off x="6419175" y="3487398"/>
            <a:ext cx="1800000" cy="1440000"/>
            <a:chOff x="6480000" y="2702155"/>
            <a:chExt cx="1800000" cy="1440000"/>
          </a:xfrm>
        </p:grpSpPr>
        <p:sp>
          <p:nvSpPr>
            <p:cNvPr id="5" name="テキスト ボックス 4"/>
            <p:cNvSpPr txBox="1"/>
            <p:nvPr/>
          </p:nvSpPr>
          <p:spPr>
            <a:xfrm>
              <a:off x="6480000" y="2702155"/>
              <a:ext cx="1800000" cy="1440000"/>
            </a:xfrm>
            <a:prstGeom prst="rect">
              <a:avLst/>
            </a:prstGeom>
            <a:noFill/>
            <a:ln w="9525">
              <a:solidFill>
                <a:schemeClr val="tx1"/>
              </a:solidFill>
            </a:ln>
          </p:spPr>
          <p:txBody>
            <a:bodyPr wrap="square" rtlCol="0" anchor="ctr">
              <a:spAutoFit/>
            </a:bodyPr>
            <a:lstStyle/>
            <a:p>
              <a:pPr algn="ctr"/>
              <a:r>
                <a:rPr kumimoji="1" lang="ja-JP" altLang="en-US" sz="3200" b="1" dirty="0">
                  <a:solidFill>
                    <a:srgbClr val="0070C0"/>
                  </a:solidFill>
                </a:rPr>
                <a:t>ＧＭＴ</a:t>
              </a:r>
              <a:endParaRPr kumimoji="1" lang="en-US" altLang="ja-JP" sz="3200" b="1" dirty="0">
                <a:solidFill>
                  <a:srgbClr val="0070C0"/>
                </a:solidFill>
              </a:endParaRPr>
            </a:p>
            <a:p>
              <a:pPr algn="ctr"/>
              <a:r>
                <a:rPr kumimoji="1" lang="ja-JP" altLang="en-US" dirty="0"/>
                <a:t>グローバル</a:t>
              </a:r>
              <a:endParaRPr kumimoji="1" lang="en-US" altLang="ja-JP" dirty="0"/>
            </a:p>
            <a:p>
              <a:pPr algn="ctr"/>
              <a:r>
                <a:rPr kumimoji="1" lang="ja-JP" altLang="en-US" dirty="0"/>
                <a:t>メンバーシップ</a:t>
              </a:r>
              <a:endParaRPr kumimoji="1" lang="en-US" altLang="ja-JP" dirty="0"/>
            </a:p>
            <a:p>
              <a:pPr algn="ctr"/>
              <a:r>
                <a:rPr kumimoji="1" lang="ja-JP" altLang="en-US" dirty="0"/>
                <a:t>チーム</a:t>
              </a:r>
            </a:p>
          </p:txBody>
        </p:sp>
        <p:sp>
          <p:nvSpPr>
            <p:cNvPr id="9" name="円弧 8"/>
            <p:cNvSpPr/>
            <p:nvPr/>
          </p:nvSpPr>
          <p:spPr>
            <a:xfrm>
              <a:off x="7776675" y="3232102"/>
              <a:ext cx="402432" cy="793701"/>
            </a:xfrm>
            <a:prstGeom prst="arc">
              <a:avLst>
                <a:gd name="adj1" fmla="val 16969286"/>
                <a:gd name="adj2" fmla="val 4989408"/>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3" name="円弧 12"/>
            <p:cNvSpPr/>
            <p:nvPr/>
          </p:nvSpPr>
          <p:spPr>
            <a:xfrm flipH="1">
              <a:off x="6603908" y="3222651"/>
              <a:ext cx="402432" cy="793701"/>
            </a:xfrm>
            <a:prstGeom prst="arc">
              <a:avLst>
                <a:gd name="adj1" fmla="val 16969286"/>
                <a:gd name="adj2" fmla="val 4989408"/>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grpSp>
        <p:nvGrpSpPr>
          <p:cNvPr id="21" name="グループ化 20"/>
          <p:cNvGrpSpPr/>
          <p:nvPr/>
        </p:nvGrpSpPr>
        <p:grpSpPr>
          <a:xfrm>
            <a:off x="8939175" y="3487398"/>
            <a:ext cx="1800000" cy="1440000"/>
            <a:chOff x="9000000" y="2683105"/>
            <a:chExt cx="1800000" cy="1440000"/>
          </a:xfrm>
        </p:grpSpPr>
        <p:sp>
          <p:nvSpPr>
            <p:cNvPr id="6" name="テキスト ボックス 5"/>
            <p:cNvSpPr txBox="1"/>
            <p:nvPr/>
          </p:nvSpPr>
          <p:spPr>
            <a:xfrm>
              <a:off x="9000000" y="2683105"/>
              <a:ext cx="1800000" cy="1440000"/>
            </a:xfrm>
            <a:prstGeom prst="rect">
              <a:avLst/>
            </a:prstGeom>
            <a:noFill/>
            <a:ln w="9525">
              <a:solidFill>
                <a:schemeClr val="accent1"/>
              </a:solidFill>
            </a:ln>
          </p:spPr>
          <p:txBody>
            <a:bodyPr wrap="square" rtlCol="0" anchor="ctr">
              <a:spAutoFit/>
            </a:bodyPr>
            <a:lstStyle/>
            <a:p>
              <a:pPr algn="ctr"/>
              <a:r>
                <a:rPr kumimoji="1" lang="ja-JP" altLang="en-US" sz="3200" b="1" dirty="0">
                  <a:solidFill>
                    <a:srgbClr val="0070C0"/>
                  </a:solidFill>
                </a:rPr>
                <a:t>ＦＷＴ</a:t>
              </a:r>
              <a:endParaRPr kumimoji="1" lang="en-US" altLang="ja-JP" sz="3200" b="1" dirty="0">
                <a:solidFill>
                  <a:srgbClr val="0070C0"/>
                </a:solidFill>
              </a:endParaRPr>
            </a:p>
            <a:p>
              <a:pPr algn="ctr"/>
              <a:r>
                <a:rPr kumimoji="1" lang="ja-JP" altLang="en-US" dirty="0"/>
                <a:t>ファミリー</a:t>
              </a:r>
              <a:endParaRPr kumimoji="1" lang="en-US" altLang="ja-JP" dirty="0"/>
            </a:p>
            <a:p>
              <a:pPr algn="ctr"/>
              <a:r>
                <a:rPr kumimoji="1" lang="ja-JP" altLang="en-US" dirty="0"/>
                <a:t>ウーマン</a:t>
              </a:r>
              <a:endParaRPr kumimoji="1" lang="en-US" altLang="ja-JP" dirty="0"/>
            </a:p>
            <a:p>
              <a:pPr algn="ctr"/>
              <a:r>
                <a:rPr kumimoji="1" lang="ja-JP" altLang="en-US" dirty="0"/>
                <a:t>チーム</a:t>
              </a:r>
            </a:p>
          </p:txBody>
        </p:sp>
        <p:sp>
          <p:nvSpPr>
            <p:cNvPr id="10" name="円弧 9"/>
            <p:cNvSpPr/>
            <p:nvPr/>
          </p:nvSpPr>
          <p:spPr>
            <a:xfrm>
              <a:off x="10141517" y="3271927"/>
              <a:ext cx="402432" cy="793701"/>
            </a:xfrm>
            <a:prstGeom prst="arc">
              <a:avLst>
                <a:gd name="adj1" fmla="val 16969286"/>
                <a:gd name="adj2" fmla="val 4989408"/>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sp>
          <p:nvSpPr>
            <p:cNvPr id="14" name="円弧 13"/>
            <p:cNvSpPr/>
            <p:nvPr/>
          </p:nvSpPr>
          <p:spPr>
            <a:xfrm flipH="1">
              <a:off x="9283075" y="3268873"/>
              <a:ext cx="402432" cy="793701"/>
            </a:xfrm>
            <a:prstGeom prst="arc">
              <a:avLst>
                <a:gd name="adj1" fmla="val 16969286"/>
                <a:gd name="adj2" fmla="val 4989408"/>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p>
          </p:txBody>
        </p:sp>
      </p:grpSp>
      <p:grpSp>
        <p:nvGrpSpPr>
          <p:cNvPr id="15" name="グループ化 14"/>
          <p:cNvGrpSpPr/>
          <p:nvPr/>
        </p:nvGrpSpPr>
        <p:grpSpPr>
          <a:xfrm>
            <a:off x="2322226" y="2692865"/>
            <a:ext cx="7562250" cy="796688"/>
            <a:chOff x="2340000" y="1905467"/>
            <a:chExt cx="7562250" cy="796688"/>
          </a:xfrm>
        </p:grpSpPr>
        <p:cxnSp>
          <p:nvCxnSpPr>
            <p:cNvPr id="24" name="直線コネクタ 23"/>
            <p:cNvCxnSpPr/>
            <p:nvPr/>
          </p:nvCxnSpPr>
          <p:spPr>
            <a:xfrm flipV="1">
              <a:off x="4860000" y="2314868"/>
              <a:ext cx="0" cy="36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V="1">
              <a:off x="2340000" y="2323105"/>
              <a:ext cx="0" cy="36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V="1">
              <a:off x="7372725" y="2341179"/>
              <a:ext cx="0" cy="36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V="1">
              <a:off x="9902250" y="2342155"/>
              <a:ext cx="0" cy="36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2340000" y="2323105"/>
              <a:ext cx="7560000" cy="180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6120000" y="1905467"/>
              <a:ext cx="0" cy="43200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31" name="テキスト ボックス 30"/>
          <p:cNvSpPr txBox="1"/>
          <p:nvPr/>
        </p:nvSpPr>
        <p:spPr>
          <a:xfrm>
            <a:off x="1269713" y="5287398"/>
            <a:ext cx="1895475" cy="400110"/>
          </a:xfrm>
          <a:prstGeom prst="rect">
            <a:avLst/>
          </a:prstGeom>
          <a:noFill/>
        </p:spPr>
        <p:txBody>
          <a:bodyPr wrap="square" rtlCol="0" anchor="ctr">
            <a:spAutoFit/>
          </a:bodyPr>
          <a:lstStyle/>
          <a:p>
            <a:pPr algn="ctr"/>
            <a:r>
              <a:rPr kumimoji="1" lang="ja-JP" altLang="en-US" sz="2000" dirty="0">
                <a:latin typeface="ＭＳ Ｐ明朝" panose="02020600040205080304" pitchFamily="18" charset="-128"/>
                <a:ea typeface="ＭＳ Ｐ明朝" panose="02020600040205080304" pitchFamily="18" charset="-128"/>
              </a:rPr>
              <a:t>（奉仕委員会）</a:t>
            </a:r>
          </a:p>
        </p:txBody>
      </p:sp>
      <p:sp>
        <p:nvSpPr>
          <p:cNvPr id="33" name="テキスト ボックス 32"/>
          <p:cNvSpPr txBox="1"/>
          <p:nvPr/>
        </p:nvSpPr>
        <p:spPr>
          <a:xfrm>
            <a:off x="3516825" y="5287398"/>
            <a:ext cx="2518726" cy="400110"/>
          </a:xfrm>
          <a:prstGeom prst="rect">
            <a:avLst/>
          </a:prstGeom>
          <a:noFill/>
        </p:spPr>
        <p:txBody>
          <a:bodyPr wrap="square" rtlCol="0" anchor="ctr">
            <a:spAutoFit/>
          </a:bodyPr>
          <a:lstStyle>
            <a:defPPr>
              <a:defRPr lang="en-US"/>
            </a:defPPr>
            <a:lvl1pPr>
              <a:defRPr kumimoji="1" sz="2000">
                <a:latin typeface="ＭＳ Ｐ明朝" panose="02020600040205080304" pitchFamily="18" charset="-128"/>
                <a:ea typeface="ＭＳ Ｐ明朝" panose="02020600040205080304" pitchFamily="18" charset="-128"/>
              </a:defRPr>
            </a:lvl1pPr>
          </a:lstStyle>
          <a:p>
            <a:pPr algn="ctr"/>
            <a:r>
              <a:rPr lang="ja-JP" altLang="en-US" dirty="0"/>
              <a:t>（指導力育成委員会）</a:t>
            </a:r>
          </a:p>
        </p:txBody>
      </p:sp>
      <p:sp>
        <p:nvSpPr>
          <p:cNvPr id="34" name="テキスト ボックス 33"/>
          <p:cNvSpPr txBox="1"/>
          <p:nvPr/>
        </p:nvSpPr>
        <p:spPr>
          <a:xfrm>
            <a:off x="6225488" y="5287398"/>
            <a:ext cx="2273475" cy="400110"/>
          </a:xfrm>
          <a:prstGeom prst="rect">
            <a:avLst/>
          </a:prstGeom>
          <a:noFill/>
        </p:spPr>
        <p:txBody>
          <a:bodyPr wrap="square" rtlCol="0" anchor="ctr">
            <a:spAutoFit/>
          </a:bodyPr>
          <a:lstStyle>
            <a:defPPr>
              <a:defRPr lang="en-US"/>
            </a:defPPr>
            <a:lvl1pPr>
              <a:defRPr kumimoji="1" sz="2000">
                <a:latin typeface="ＭＳ Ｐ明朝" panose="02020600040205080304" pitchFamily="18" charset="-128"/>
                <a:ea typeface="ＭＳ Ｐ明朝" panose="02020600040205080304" pitchFamily="18" charset="-128"/>
              </a:defRPr>
            </a:lvl1pPr>
          </a:lstStyle>
          <a:p>
            <a:pPr algn="ctr"/>
            <a:r>
              <a:rPr lang="ja-JP" altLang="en-US" dirty="0"/>
              <a:t>（会員増強委員会）</a:t>
            </a:r>
          </a:p>
        </p:txBody>
      </p:sp>
      <p:sp>
        <p:nvSpPr>
          <p:cNvPr id="35" name="テキスト ボックス 34"/>
          <p:cNvSpPr txBox="1"/>
          <p:nvPr/>
        </p:nvSpPr>
        <p:spPr>
          <a:xfrm>
            <a:off x="8410051" y="5287398"/>
            <a:ext cx="2944350" cy="400110"/>
          </a:xfrm>
          <a:prstGeom prst="rect">
            <a:avLst/>
          </a:prstGeom>
          <a:noFill/>
        </p:spPr>
        <p:txBody>
          <a:bodyPr wrap="square" rtlCol="0" anchor="ctr">
            <a:spAutoFit/>
          </a:bodyPr>
          <a:lstStyle>
            <a:defPPr>
              <a:defRPr lang="en-US"/>
            </a:defPPr>
            <a:lvl1pPr algn="ctr">
              <a:defRPr kumimoji="1" sz="2000">
                <a:latin typeface="ＭＳ Ｐ明朝" panose="02020600040205080304" pitchFamily="18" charset="-128"/>
                <a:ea typeface="ＭＳ Ｐ明朝" panose="02020600040205080304" pitchFamily="18" charset="-128"/>
              </a:defRPr>
            </a:lvl1pPr>
          </a:lstStyle>
          <a:p>
            <a:r>
              <a:rPr lang="ja-JP" altLang="en-US" dirty="0"/>
              <a:t>（家族・女性増強委員会）</a:t>
            </a:r>
          </a:p>
        </p:txBody>
      </p:sp>
      <p:grpSp>
        <p:nvGrpSpPr>
          <p:cNvPr id="32" name="グループ化 31"/>
          <p:cNvGrpSpPr/>
          <p:nvPr/>
        </p:nvGrpSpPr>
        <p:grpSpPr>
          <a:xfrm>
            <a:off x="1071866" y="351910"/>
            <a:ext cx="9400234" cy="756000"/>
            <a:chOff x="1799999" y="360000"/>
            <a:chExt cx="9400234" cy="756000"/>
          </a:xfrm>
        </p:grpSpPr>
        <p:sp>
          <p:nvSpPr>
            <p:cNvPr id="36" name="Rectangle 2"/>
            <p:cNvSpPr txBox="1">
              <a:spLocks noChangeArrowheads="1"/>
            </p:cNvSpPr>
            <p:nvPr/>
          </p:nvSpPr>
          <p:spPr bwMode="auto">
            <a:xfrm>
              <a:off x="1799999" y="360000"/>
              <a:ext cx="9000000" cy="720000"/>
            </a:xfrm>
            <a:prstGeom prst="rect">
              <a:avLst/>
            </a:prstGeom>
            <a:gradFill flip="none" rotWithShape="1">
              <a:gsLst>
                <a:gs pos="0">
                  <a:srgbClr val="A666E1">
                    <a:shade val="30000"/>
                    <a:satMod val="115000"/>
                  </a:srgbClr>
                </a:gs>
                <a:gs pos="50000">
                  <a:srgbClr val="A666E1">
                    <a:shade val="67500"/>
                    <a:satMod val="115000"/>
                  </a:srgbClr>
                </a:gs>
                <a:gs pos="100000">
                  <a:srgbClr val="A666E1">
                    <a:shade val="100000"/>
                    <a:satMod val="115000"/>
                  </a:srgbClr>
                </a:gs>
              </a:gsLst>
              <a:path path="circle">
                <a:fillToRect r="100000" b="100000"/>
              </a:path>
              <a:tileRect l="-100000" t="-100000"/>
            </a:gradFill>
            <a:ln w="28575" cap="rnd" cmpd="sng" algn="ctr">
              <a:solidFill>
                <a:sysClr val="windowText" lastClr="000000"/>
              </a:solidFill>
              <a:prstDash val="solid"/>
            </a:ln>
            <a:effectLst/>
          </p:spPr>
          <p:txBody>
            <a:bodyPr vert="horz" lIns="91440" tIns="45720" rIns="91440" bIns="45720" rtlCol="0" anchor="ctr">
              <a:normAutofit fontScale="97500"/>
            </a:bodyPr>
            <a:lstStyle>
              <a:lvl1pPr>
                <a:spcBef>
                  <a:spcPct val="0"/>
                </a:spcBef>
                <a:buNone/>
                <a:defRPr kumimoji="1" sz="3200" cap="none">
                  <a:ln w="3175" cmpd="sng">
                    <a:noFill/>
                  </a:ln>
                  <a:solidFill>
                    <a:schemeClr val="lt1"/>
                  </a:solidFill>
                  <a:effectLst/>
                </a:defRPr>
              </a:lvl1pPr>
              <a:lvl2pPr>
                <a:defRPr kumimoji="1">
                  <a:solidFill>
                    <a:schemeClr val="lt1"/>
                  </a:solidFill>
                </a:defRPr>
              </a:lvl2pPr>
              <a:lvl3pPr>
                <a:defRPr kumimoji="1">
                  <a:solidFill>
                    <a:schemeClr val="lt1"/>
                  </a:solidFill>
                </a:defRPr>
              </a:lvl3pPr>
              <a:lvl4pPr>
                <a:defRPr kumimoji="1">
                  <a:solidFill>
                    <a:schemeClr val="lt1"/>
                  </a:solidFill>
                </a:defRPr>
              </a:lvl4pPr>
              <a:lvl5pPr>
                <a:defRPr kumimoji="1">
                  <a:solidFill>
                    <a:schemeClr val="lt1"/>
                  </a:solidFill>
                </a:defRPr>
              </a:lvl5pPr>
              <a:lvl6pPr>
                <a:defRPr kumimoji="1">
                  <a:solidFill>
                    <a:schemeClr val="lt1"/>
                  </a:solidFill>
                </a:defRPr>
              </a:lvl6pPr>
              <a:lvl7pPr>
                <a:defRPr kumimoji="1">
                  <a:solidFill>
                    <a:schemeClr val="lt1"/>
                  </a:solidFill>
                </a:defRPr>
              </a:lvl7pPr>
              <a:lvl8pPr>
                <a:defRPr kumimoji="1">
                  <a:solidFill>
                    <a:schemeClr val="lt1"/>
                  </a:solidFill>
                </a:defRPr>
              </a:lvl8pPr>
              <a:lvl9pPr>
                <a:defRPr kumimoji="1">
                  <a:solidFill>
                    <a:schemeClr val="lt1"/>
                  </a:solidFill>
                </a:defRPr>
              </a:lvl9pPr>
            </a:lstStyle>
            <a:p>
              <a:pPr defTabSz="914400"/>
              <a:r>
                <a:rPr lang="ja-JP" altLang="en-US" sz="4000" b="1" kern="0" dirty="0">
                  <a:solidFill>
                    <a:prstClr val="white"/>
                  </a:solidFill>
                </a:rPr>
                <a:t>　日本のＧＡＴ</a:t>
              </a:r>
              <a:r>
                <a:rPr lang="ja-JP" altLang="en-US" sz="4000" dirty="0"/>
                <a:t>組織</a:t>
              </a:r>
            </a:p>
          </p:txBody>
        </p:sp>
        <p:pic>
          <p:nvPicPr>
            <p:cNvPr id="37" name="図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9764" y="360000"/>
              <a:ext cx="800469" cy="756000"/>
            </a:xfrm>
            <a:prstGeom prst="rect">
              <a:avLst/>
            </a:prstGeom>
          </p:spPr>
        </p:pic>
      </p:grpSp>
    </p:spTree>
    <p:extLst>
      <p:ext uri="{BB962C8B-B14F-4D97-AF65-F5344CB8AC3E}">
        <p14:creationId xmlns:p14="http://schemas.microsoft.com/office/powerpoint/2010/main" val="21549991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out)">
                                      <p:cBhvr>
                                        <p:cTn id="7" dur="750"/>
                                        <p:tgtEl>
                                          <p:spTgt spid="19"/>
                                        </p:tgtEl>
                                      </p:cBhvr>
                                    </p:animEffect>
                                  </p:childTnLst>
                                </p:cTn>
                              </p:par>
                            </p:childTnLst>
                          </p:cTn>
                        </p:par>
                        <p:par>
                          <p:cTn id="8" fill="hold">
                            <p:stCondLst>
                              <p:cond delay="750"/>
                            </p:stCondLst>
                            <p:childTnLst>
                              <p:par>
                                <p:cTn id="9" presetID="6" presetClass="entr" presetSubtype="3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ircle(out)">
                                      <p:cBhvr>
                                        <p:cTn id="11" dur="750"/>
                                        <p:tgtEl>
                                          <p:spTgt spid="18"/>
                                        </p:tgtEl>
                                      </p:cBhvr>
                                    </p:animEffect>
                                  </p:childTnLst>
                                </p:cTn>
                              </p:par>
                            </p:childTnLst>
                          </p:cTn>
                        </p:par>
                        <p:par>
                          <p:cTn id="12" fill="hold">
                            <p:stCondLst>
                              <p:cond delay="1500"/>
                            </p:stCondLst>
                            <p:childTnLst>
                              <p:par>
                                <p:cTn id="13" presetID="6" presetClass="entr" presetSubtype="32"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circle(out)">
                                      <p:cBhvr>
                                        <p:cTn id="15" dur="750"/>
                                        <p:tgtEl>
                                          <p:spTgt spid="22"/>
                                        </p:tgtEl>
                                      </p:cBhvr>
                                    </p:animEffect>
                                  </p:childTnLst>
                                </p:cTn>
                              </p:par>
                            </p:childTnLst>
                          </p:cTn>
                        </p:par>
                        <p:par>
                          <p:cTn id="16" fill="hold">
                            <p:stCondLst>
                              <p:cond delay="2250"/>
                            </p:stCondLst>
                            <p:childTnLst>
                              <p:par>
                                <p:cTn id="17" presetID="6" presetClass="entr" presetSubtype="32"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out)">
                                      <p:cBhvr>
                                        <p:cTn id="19" dur="75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par>
                          <p:cTn id="25" fill="hold">
                            <p:stCondLst>
                              <p:cond delay="500"/>
                            </p:stCondLst>
                            <p:childTnLst>
                              <p:par>
                                <p:cTn id="26" presetID="22" presetClass="entr" presetSubtype="8" fill="hold" grpId="0" nodeType="afterEffect">
                                  <p:stCondLst>
                                    <p:cond delay="25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1250"/>
                            </p:stCondLst>
                            <p:childTnLst>
                              <p:par>
                                <p:cTn id="30" presetID="22" presetClass="entr" presetSubtype="8" fill="hold" grpId="0" nodeType="afterEffect">
                                  <p:stCondLst>
                                    <p:cond delay="250"/>
                                  </p:stCondLst>
                                  <p:childTnLst>
                                    <p:set>
                                      <p:cBhvr>
                                        <p:cTn id="31" dur="1" fill="hold">
                                          <p:stCondLst>
                                            <p:cond delay="0"/>
                                          </p:stCondLst>
                                        </p:cTn>
                                        <p:tgtEl>
                                          <p:spTgt spid="34"/>
                                        </p:tgtEl>
                                        <p:attrNameLst>
                                          <p:attrName>style.visibility</p:attrName>
                                        </p:attrNameLst>
                                      </p:cBhvr>
                                      <p:to>
                                        <p:strVal val="visible"/>
                                      </p:to>
                                    </p:set>
                                    <p:animEffect transition="in" filter="wipe(left)">
                                      <p:cBhvr>
                                        <p:cTn id="32" dur="500"/>
                                        <p:tgtEl>
                                          <p:spTgt spid="34"/>
                                        </p:tgtEl>
                                      </p:cBhvr>
                                    </p:animEffect>
                                  </p:childTnLst>
                                </p:cTn>
                              </p:par>
                            </p:childTnLst>
                          </p:cTn>
                        </p:par>
                        <p:par>
                          <p:cTn id="33" fill="hold">
                            <p:stCondLst>
                              <p:cond delay="2000"/>
                            </p:stCondLst>
                            <p:childTnLst>
                              <p:par>
                                <p:cTn id="34" presetID="22" presetClass="entr" presetSubtype="8" fill="hold" grpId="0" nodeType="afterEffect">
                                  <p:stCondLst>
                                    <p:cond delay="25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fill="hold"/>
                                        <p:tgtEl>
                                          <p:spTgt spid="2"/>
                                        </p:tgtEl>
                                        <p:attrNameLst>
                                          <p:attrName>ppt_w</p:attrName>
                                        </p:attrNameLst>
                                      </p:cBhvr>
                                      <p:tavLst>
                                        <p:tav tm="0">
                                          <p:val>
                                            <p:fltVal val="0"/>
                                          </p:val>
                                        </p:tav>
                                        <p:tav tm="100000">
                                          <p:val>
                                            <p:strVal val="#ppt_w"/>
                                          </p:val>
                                        </p:tav>
                                      </p:tavLst>
                                    </p:anim>
                                    <p:anim calcmode="lin" valueType="num">
                                      <p:cBhvr>
                                        <p:cTn id="46" dur="500" fill="hold"/>
                                        <p:tgtEl>
                                          <p:spTgt spid="2"/>
                                        </p:tgtEl>
                                        <p:attrNameLst>
                                          <p:attrName>ppt_h</p:attrName>
                                        </p:attrNameLst>
                                      </p:cBhvr>
                                      <p:tavLst>
                                        <p:tav tm="0">
                                          <p:val>
                                            <p:fltVal val="0"/>
                                          </p:val>
                                        </p:tav>
                                        <p:tav tm="100000">
                                          <p:val>
                                            <p:strVal val="#ppt_h"/>
                                          </p:val>
                                        </p:tav>
                                      </p:tavLst>
                                    </p:anim>
                                    <p:animEffect transition="in" filter="fade">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P spid="33" grpId="0"/>
      <p:bldP spid="3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028476" y="1115299"/>
            <a:ext cx="2076450" cy="584775"/>
          </a:xfrm>
          <a:prstGeom prst="rect">
            <a:avLst/>
          </a:prstGeom>
          <a:noFill/>
          <a:ln w="19050">
            <a:solidFill>
              <a:schemeClr val="tx1"/>
            </a:solidFill>
          </a:ln>
        </p:spPr>
        <p:txBody>
          <a:bodyPr wrap="square" rtlCol="0" anchor="ctr">
            <a:spAutoFit/>
          </a:bodyPr>
          <a:lstStyle/>
          <a:p>
            <a:pPr algn="ctr"/>
            <a:r>
              <a:rPr kumimoji="1" lang="ja-JP" altLang="en-US" sz="3200" b="1" dirty="0">
                <a:solidFill>
                  <a:srgbClr val="0070C0"/>
                </a:solidFill>
              </a:rPr>
              <a:t>ＧＡＴ</a:t>
            </a:r>
            <a:endParaRPr kumimoji="1" lang="en-US" altLang="ja-JP" sz="3200" b="1" dirty="0">
              <a:solidFill>
                <a:srgbClr val="0070C0"/>
              </a:solidFill>
            </a:endParaRPr>
          </a:p>
        </p:txBody>
      </p:sp>
      <p:sp>
        <p:nvSpPr>
          <p:cNvPr id="4" name="テキスト ボックス 3"/>
          <p:cNvSpPr txBox="1"/>
          <p:nvPr/>
        </p:nvSpPr>
        <p:spPr>
          <a:xfrm>
            <a:off x="360000" y="3507675"/>
            <a:ext cx="1800000" cy="540000"/>
          </a:xfrm>
          <a:prstGeom prst="rect">
            <a:avLst/>
          </a:prstGeom>
          <a:noFill/>
          <a:ln w="12700">
            <a:solidFill>
              <a:schemeClr val="tx1"/>
            </a:solidFill>
          </a:ln>
        </p:spPr>
        <p:txBody>
          <a:bodyPr wrap="square" rtlCol="0" anchor="ctr">
            <a:spAutoFit/>
          </a:bodyPr>
          <a:lstStyle/>
          <a:p>
            <a:pPr algn="ctr"/>
            <a:r>
              <a:rPr kumimoji="1" lang="ja-JP" altLang="en-US" sz="3200" b="1" dirty="0">
                <a:solidFill>
                  <a:srgbClr val="0070C0"/>
                </a:solidFill>
              </a:rPr>
              <a:t>ＧＳＴ</a:t>
            </a:r>
            <a:endParaRPr kumimoji="1" lang="en-US" altLang="ja-JP" sz="3200" b="1" dirty="0">
              <a:solidFill>
                <a:srgbClr val="0070C0"/>
              </a:solidFill>
            </a:endParaRPr>
          </a:p>
        </p:txBody>
      </p:sp>
      <p:sp>
        <p:nvSpPr>
          <p:cNvPr id="8" name="テキスト ボックス 7"/>
          <p:cNvSpPr txBox="1"/>
          <p:nvPr/>
        </p:nvSpPr>
        <p:spPr>
          <a:xfrm>
            <a:off x="2700000" y="3507675"/>
            <a:ext cx="1800000" cy="540000"/>
          </a:xfrm>
          <a:prstGeom prst="rect">
            <a:avLst/>
          </a:prstGeom>
          <a:noFill/>
          <a:ln w="9525">
            <a:solidFill>
              <a:schemeClr val="tx1"/>
            </a:solidFill>
          </a:ln>
        </p:spPr>
        <p:txBody>
          <a:bodyPr wrap="square" rtlCol="0" anchor="ctr">
            <a:spAutoFit/>
          </a:bodyPr>
          <a:lstStyle/>
          <a:p>
            <a:pPr algn="ctr"/>
            <a:r>
              <a:rPr kumimoji="1" lang="ja-JP" altLang="en-US" sz="3200" b="1" dirty="0">
                <a:solidFill>
                  <a:srgbClr val="0070C0"/>
                </a:solidFill>
              </a:rPr>
              <a:t>ＧＬＴ</a:t>
            </a:r>
            <a:endParaRPr kumimoji="1" lang="en-US" altLang="ja-JP" sz="3200" b="1" dirty="0">
              <a:solidFill>
                <a:srgbClr val="0070C0"/>
              </a:solidFill>
            </a:endParaRPr>
          </a:p>
        </p:txBody>
      </p:sp>
      <p:sp>
        <p:nvSpPr>
          <p:cNvPr id="13" name="テキスト ボックス 12"/>
          <p:cNvSpPr txBox="1"/>
          <p:nvPr/>
        </p:nvSpPr>
        <p:spPr>
          <a:xfrm>
            <a:off x="5040000" y="3507675"/>
            <a:ext cx="1800000" cy="584775"/>
          </a:xfrm>
          <a:prstGeom prst="rect">
            <a:avLst/>
          </a:prstGeom>
          <a:noFill/>
          <a:ln w="9525">
            <a:solidFill>
              <a:schemeClr val="tx1"/>
            </a:solidFill>
          </a:ln>
        </p:spPr>
        <p:txBody>
          <a:bodyPr wrap="square" rtlCol="0" anchor="ctr">
            <a:spAutoFit/>
          </a:bodyPr>
          <a:lstStyle/>
          <a:p>
            <a:pPr algn="ctr"/>
            <a:r>
              <a:rPr kumimoji="1" lang="ja-JP" altLang="en-US" sz="3200" b="1" dirty="0">
                <a:solidFill>
                  <a:srgbClr val="0070C0"/>
                </a:solidFill>
              </a:rPr>
              <a:t>ＧＭＴ</a:t>
            </a:r>
            <a:endParaRPr kumimoji="1" lang="en-US" altLang="ja-JP" sz="3200" b="1" dirty="0">
              <a:solidFill>
                <a:srgbClr val="0070C0"/>
              </a:solidFill>
            </a:endParaRPr>
          </a:p>
        </p:txBody>
      </p:sp>
      <p:sp>
        <p:nvSpPr>
          <p:cNvPr id="17" name="テキスト ボックス 16"/>
          <p:cNvSpPr txBox="1"/>
          <p:nvPr/>
        </p:nvSpPr>
        <p:spPr>
          <a:xfrm>
            <a:off x="7380000" y="3507675"/>
            <a:ext cx="1800000" cy="584775"/>
          </a:xfrm>
          <a:prstGeom prst="rect">
            <a:avLst/>
          </a:prstGeom>
          <a:noFill/>
          <a:ln w="9525">
            <a:solidFill>
              <a:schemeClr val="accent1"/>
            </a:solidFill>
          </a:ln>
        </p:spPr>
        <p:txBody>
          <a:bodyPr wrap="square" rtlCol="0" anchor="ctr">
            <a:spAutoFit/>
          </a:bodyPr>
          <a:lstStyle/>
          <a:p>
            <a:pPr algn="ctr"/>
            <a:r>
              <a:rPr kumimoji="1" lang="ja-JP" altLang="en-US" sz="3200" b="1" dirty="0">
                <a:solidFill>
                  <a:srgbClr val="0070C0"/>
                </a:solidFill>
              </a:rPr>
              <a:t>ＦＷＴ</a:t>
            </a:r>
            <a:endParaRPr kumimoji="1" lang="en-US" altLang="ja-JP" sz="3200" b="1" dirty="0">
              <a:solidFill>
                <a:srgbClr val="0070C0"/>
              </a:solidFill>
            </a:endParaRPr>
          </a:p>
        </p:txBody>
      </p:sp>
      <p:cxnSp>
        <p:nvCxnSpPr>
          <p:cNvPr id="22" name="直線コネクタ 21"/>
          <p:cNvCxnSpPr>
            <a:stCxn id="4" idx="0"/>
          </p:cNvCxnSpPr>
          <p:nvPr/>
        </p:nvCxnSpPr>
        <p:spPr>
          <a:xfrm flipV="1">
            <a:off x="1260000" y="2968869"/>
            <a:ext cx="0" cy="5388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259999" y="2988000"/>
            <a:ext cx="702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直線コネクタ 25"/>
          <p:cNvCxnSpPr>
            <a:endCxn id="2" idx="2"/>
          </p:cNvCxnSpPr>
          <p:nvPr/>
        </p:nvCxnSpPr>
        <p:spPr>
          <a:xfrm flipV="1">
            <a:off x="5066701" y="1700074"/>
            <a:ext cx="0" cy="126879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540000" y="4608000"/>
            <a:ext cx="1800000" cy="369332"/>
          </a:xfrm>
          <a:prstGeom prst="rect">
            <a:avLst/>
          </a:prstGeom>
          <a:noFill/>
        </p:spPr>
        <p:txBody>
          <a:bodyPr wrap="square" rtlCol="0">
            <a:spAutoFit/>
          </a:bodyPr>
          <a:lstStyle/>
          <a:p>
            <a:r>
              <a:rPr kumimoji="1" lang="ja-JP" altLang="en-US" dirty="0"/>
              <a:t>中村　猛</a:t>
            </a:r>
            <a:r>
              <a:rPr kumimoji="1" lang="en-US" altLang="ja-JP" dirty="0"/>
              <a:t>(335-B)</a:t>
            </a:r>
            <a:endParaRPr kumimoji="1" lang="ja-JP" altLang="en-US" dirty="0"/>
          </a:p>
        </p:txBody>
      </p:sp>
      <p:sp>
        <p:nvSpPr>
          <p:cNvPr id="28" name="テキスト ボックス 27"/>
          <p:cNvSpPr txBox="1"/>
          <p:nvPr/>
        </p:nvSpPr>
        <p:spPr>
          <a:xfrm>
            <a:off x="360000" y="4248000"/>
            <a:ext cx="2115979" cy="338554"/>
          </a:xfrm>
          <a:prstGeom prst="rect">
            <a:avLst/>
          </a:prstGeom>
          <a:noFill/>
        </p:spPr>
        <p:txBody>
          <a:bodyPr wrap="square" rtlCol="0">
            <a:spAutoFit/>
          </a:bodyPr>
          <a:lstStyle/>
          <a:p>
            <a:r>
              <a:rPr kumimoji="1" lang="ja-JP" altLang="en-US" sz="1600" dirty="0"/>
              <a:t>西日本エリアリーダー</a:t>
            </a:r>
            <a:endParaRPr kumimoji="1" lang="en-US" altLang="ja-JP" sz="1600" dirty="0"/>
          </a:p>
        </p:txBody>
      </p:sp>
      <p:sp>
        <p:nvSpPr>
          <p:cNvPr id="29" name="テキスト ボックス 28"/>
          <p:cNvSpPr txBox="1"/>
          <p:nvPr/>
        </p:nvSpPr>
        <p:spPr>
          <a:xfrm>
            <a:off x="2700000" y="4248000"/>
            <a:ext cx="1903724" cy="338554"/>
          </a:xfrm>
          <a:prstGeom prst="rect">
            <a:avLst/>
          </a:prstGeom>
          <a:noFill/>
        </p:spPr>
        <p:txBody>
          <a:bodyPr wrap="square" rtlCol="0">
            <a:spAutoFit/>
          </a:bodyPr>
          <a:lstStyle/>
          <a:p>
            <a:r>
              <a:rPr kumimoji="1" lang="ja-JP" altLang="en-US" sz="1600" dirty="0"/>
              <a:t>日本エリアリーダー</a:t>
            </a:r>
            <a:endParaRPr kumimoji="1" lang="en-US" altLang="ja-JP" sz="1600" dirty="0"/>
          </a:p>
        </p:txBody>
      </p:sp>
      <p:sp>
        <p:nvSpPr>
          <p:cNvPr id="30" name="テキスト ボックス 29"/>
          <p:cNvSpPr txBox="1"/>
          <p:nvPr/>
        </p:nvSpPr>
        <p:spPr>
          <a:xfrm>
            <a:off x="2880000" y="4608000"/>
            <a:ext cx="1800000" cy="369332"/>
          </a:xfrm>
          <a:prstGeom prst="rect">
            <a:avLst/>
          </a:prstGeom>
          <a:noFill/>
        </p:spPr>
        <p:txBody>
          <a:bodyPr wrap="square" rtlCol="0">
            <a:spAutoFit/>
          </a:bodyPr>
          <a:lstStyle/>
          <a:p>
            <a:r>
              <a:rPr kumimoji="1" lang="ja-JP" altLang="en-US" dirty="0"/>
              <a:t>城阪勝喜</a:t>
            </a:r>
            <a:r>
              <a:rPr kumimoji="1" lang="en-US" altLang="ja-JP" dirty="0"/>
              <a:t>(335-B)</a:t>
            </a:r>
            <a:endParaRPr kumimoji="1" lang="ja-JP" altLang="en-US" dirty="0"/>
          </a:p>
        </p:txBody>
      </p:sp>
      <p:sp>
        <p:nvSpPr>
          <p:cNvPr id="31" name="テキスト ボックス 30"/>
          <p:cNvSpPr txBox="1"/>
          <p:nvPr/>
        </p:nvSpPr>
        <p:spPr>
          <a:xfrm>
            <a:off x="5040000" y="4248000"/>
            <a:ext cx="1988628" cy="338554"/>
          </a:xfrm>
          <a:prstGeom prst="rect">
            <a:avLst/>
          </a:prstGeom>
          <a:noFill/>
        </p:spPr>
        <p:txBody>
          <a:bodyPr wrap="square" rtlCol="0">
            <a:spAutoFit/>
          </a:bodyPr>
          <a:lstStyle/>
          <a:p>
            <a:r>
              <a:rPr kumimoji="1" lang="ja-JP" altLang="en-US" sz="1600" dirty="0"/>
              <a:t>日本エリアリーダー</a:t>
            </a:r>
            <a:endParaRPr kumimoji="1" lang="en-US" altLang="ja-JP" sz="1600" dirty="0"/>
          </a:p>
        </p:txBody>
      </p:sp>
      <p:sp>
        <p:nvSpPr>
          <p:cNvPr id="32" name="テキスト ボックス 31"/>
          <p:cNvSpPr txBox="1"/>
          <p:nvPr/>
        </p:nvSpPr>
        <p:spPr>
          <a:xfrm>
            <a:off x="5220000" y="4608000"/>
            <a:ext cx="1800000" cy="369332"/>
          </a:xfrm>
          <a:prstGeom prst="rect">
            <a:avLst/>
          </a:prstGeom>
          <a:noFill/>
        </p:spPr>
        <p:txBody>
          <a:bodyPr wrap="square" rtlCol="0">
            <a:spAutoFit/>
          </a:bodyPr>
          <a:lstStyle/>
          <a:p>
            <a:r>
              <a:rPr kumimoji="1" lang="ja-JP" altLang="en-US" dirty="0"/>
              <a:t>丸山正芳</a:t>
            </a:r>
            <a:r>
              <a:rPr kumimoji="1" lang="en-US" altLang="ja-JP" dirty="0"/>
              <a:t>(334-E)</a:t>
            </a:r>
            <a:endParaRPr kumimoji="1" lang="ja-JP" altLang="en-US" dirty="0"/>
          </a:p>
        </p:txBody>
      </p:sp>
      <p:sp>
        <p:nvSpPr>
          <p:cNvPr id="33" name="テキスト ボックス 32"/>
          <p:cNvSpPr txBox="1"/>
          <p:nvPr/>
        </p:nvSpPr>
        <p:spPr>
          <a:xfrm>
            <a:off x="7380000" y="4248000"/>
            <a:ext cx="1988628" cy="338554"/>
          </a:xfrm>
          <a:prstGeom prst="rect">
            <a:avLst/>
          </a:prstGeom>
          <a:noFill/>
        </p:spPr>
        <p:txBody>
          <a:bodyPr wrap="square" rtlCol="0">
            <a:spAutoFit/>
          </a:bodyPr>
          <a:lstStyle/>
          <a:p>
            <a:r>
              <a:rPr kumimoji="1" lang="ja-JP" altLang="en-US" sz="1600" dirty="0"/>
              <a:t>日本エリアリーダー</a:t>
            </a:r>
            <a:endParaRPr kumimoji="1" lang="en-US" altLang="ja-JP" sz="1600" dirty="0"/>
          </a:p>
        </p:txBody>
      </p:sp>
      <p:sp>
        <p:nvSpPr>
          <p:cNvPr id="34" name="テキスト ボックス 33"/>
          <p:cNvSpPr txBox="1"/>
          <p:nvPr/>
        </p:nvSpPr>
        <p:spPr>
          <a:xfrm>
            <a:off x="7560000" y="4608000"/>
            <a:ext cx="2060925" cy="369332"/>
          </a:xfrm>
          <a:prstGeom prst="rect">
            <a:avLst/>
          </a:prstGeom>
          <a:noFill/>
        </p:spPr>
        <p:txBody>
          <a:bodyPr wrap="square" rtlCol="0">
            <a:spAutoFit/>
          </a:bodyPr>
          <a:lstStyle/>
          <a:p>
            <a:r>
              <a:rPr kumimoji="1" lang="ja-JP" altLang="en-US" dirty="0"/>
              <a:t>長澤千鶴子</a:t>
            </a:r>
            <a:r>
              <a:rPr kumimoji="1" lang="en-US" altLang="ja-JP" dirty="0"/>
              <a:t>(333-C)</a:t>
            </a:r>
            <a:endParaRPr kumimoji="1" lang="ja-JP" altLang="en-US" dirty="0"/>
          </a:p>
        </p:txBody>
      </p:sp>
      <p:sp>
        <p:nvSpPr>
          <p:cNvPr id="35" name="テキスト ボックス 34"/>
          <p:cNvSpPr txBox="1"/>
          <p:nvPr/>
        </p:nvSpPr>
        <p:spPr>
          <a:xfrm>
            <a:off x="7380000" y="4968000"/>
            <a:ext cx="2115979" cy="338554"/>
          </a:xfrm>
          <a:prstGeom prst="rect">
            <a:avLst/>
          </a:prstGeom>
          <a:noFill/>
        </p:spPr>
        <p:txBody>
          <a:bodyPr wrap="square" rtlCol="0">
            <a:spAutoFit/>
          </a:bodyPr>
          <a:lstStyle/>
          <a:p>
            <a:r>
              <a:rPr kumimoji="1" lang="ja-JP" altLang="en-US" sz="1600" dirty="0"/>
              <a:t>西日本エリアリーダー</a:t>
            </a:r>
            <a:endParaRPr kumimoji="1" lang="en-US" altLang="ja-JP" sz="1600" dirty="0"/>
          </a:p>
        </p:txBody>
      </p:sp>
      <p:sp>
        <p:nvSpPr>
          <p:cNvPr id="36" name="テキスト ボックス 35"/>
          <p:cNvSpPr txBox="1"/>
          <p:nvPr/>
        </p:nvSpPr>
        <p:spPr>
          <a:xfrm>
            <a:off x="7560000" y="5328000"/>
            <a:ext cx="2025903" cy="369332"/>
          </a:xfrm>
          <a:prstGeom prst="rect">
            <a:avLst/>
          </a:prstGeom>
          <a:noFill/>
        </p:spPr>
        <p:txBody>
          <a:bodyPr wrap="square" rtlCol="0">
            <a:spAutoFit/>
          </a:bodyPr>
          <a:lstStyle/>
          <a:p>
            <a:r>
              <a:rPr kumimoji="1" lang="ja-JP" altLang="en-US" dirty="0"/>
              <a:t>高橋か</a:t>
            </a:r>
            <a:r>
              <a:rPr kumimoji="1" lang="ja-JP" altLang="en-US" dirty="0" err="1"/>
              <a:t>ず</a:t>
            </a:r>
            <a:r>
              <a:rPr kumimoji="1" lang="ja-JP" altLang="en-US" dirty="0"/>
              <a:t>子</a:t>
            </a:r>
            <a:r>
              <a:rPr kumimoji="1" lang="en-US" altLang="ja-JP" dirty="0"/>
              <a:t>(335-B)</a:t>
            </a:r>
            <a:endParaRPr kumimoji="1" lang="ja-JP" altLang="en-US" dirty="0"/>
          </a:p>
        </p:txBody>
      </p:sp>
      <p:sp>
        <p:nvSpPr>
          <p:cNvPr id="37" name="テキスト ボックス 36"/>
          <p:cNvSpPr txBox="1"/>
          <p:nvPr/>
        </p:nvSpPr>
        <p:spPr>
          <a:xfrm>
            <a:off x="9900000" y="3507675"/>
            <a:ext cx="1800000" cy="584775"/>
          </a:xfrm>
          <a:prstGeom prst="rect">
            <a:avLst/>
          </a:prstGeom>
          <a:noFill/>
          <a:ln w="9525">
            <a:solidFill>
              <a:schemeClr val="accent1"/>
            </a:solidFill>
          </a:ln>
        </p:spPr>
        <p:txBody>
          <a:bodyPr wrap="square" rtlCol="0" anchor="ctr">
            <a:spAutoFit/>
          </a:bodyPr>
          <a:lstStyle/>
          <a:p>
            <a:pPr algn="ctr"/>
            <a:r>
              <a:rPr kumimoji="1" lang="ja-JP" altLang="en-US" sz="3200" b="1" dirty="0">
                <a:solidFill>
                  <a:srgbClr val="0070C0"/>
                </a:solidFill>
              </a:rPr>
              <a:t>ＬＣＩＦ</a:t>
            </a:r>
            <a:endParaRPr kumimoji="1" lang="en-US" altLang="ja-JP" sz="3200" b="1" dirty="0">
              <a:solidFill>
                <a:srgbClr val="0070C0"/>
              </a:solidFill>
            </a:endParaRPr>
          </a:p>
        </p:txBody>
      </p:sp>
      <p:sp>
        <p:nvSpPr>
          <p:cNvPr id="38" name="テキスト ボックス 37"/>
          <p:cNvSpPr txBox="1"/>
          <p:nvPr/>
        </p:nvSpPr>
        <p:spPr>
          <a:xfrm>
            <a:off x="9900000" y="4248000"/>
            <a:ext cx="1893666" cy="584775"/>
          </a:xfrm>
          <a:prstGeom prst="rect">
            <a:avLst/>
          </a:prstGeom>
          <a:noFill/>
        </p:spPr>
        <p:txBody>
          <a:bodyPr wrap="square" rtlCol="0">
            <a:spAutoFit/>
          </a:bodyPr>
          <a:lstStyle/>
          <a:p>
            <a:r>
              <a:rPr kumimoji="1" lang="ja-JP" altLang="en-US" sz="1600" dirty="0"/>
              <a:t>西日本エリア</a:t>
            </a:r>
            <a:endParaRPr kumimoji="1" lang="en-US" altLang="ja-JP" sz="1600" dirty="0"/>
          </a:p>
          <a:p>
            <a:r>
              <a:rPr kumimoji="1" lang="ja-JP" altLang="en-US" sz="1600" dirty="0"/>
              <a:t>　コーディネーター</a:t>
            </a:r>
            <a:endParaRPr kumimoji="1" lang="en-US" altLang="ja-JP" sz="1600" dirty="0"/>
          </a:p>
        </p:txBody>
      </p:sp>
      <p:cxnSp>
        <p:nvCxnSpPr>
          <p:cNvPr id="42" name="直線コネクタ 41"/>
          <p:cNvCxnSpPr/>
          <p:nvPr/>
        </p:nvCxnSpPr>
        <p:spPr>
          <a:xfrm flipV="1">
            <a:off x="3600000" y="2982731"/>
            <a:ext cx="0" cy="5388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V="1">
            <a:off x="5961261" y="2982731"/>
            <a:ext cx="0" cy="5388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V="1">
            <a:off x="8280000" y="2968869"/>
            <a:ext cx="0" cy="53880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10080000" y="4789235"/>
            <a:ext cx="1800000" cy="369332"/>
          </a:xfrm>
          <a:prstGeom prst="rect">
            <a:avLst/>
          </a:prstGeom>
          <a:noFill/>
        </p:spPr>
        <p:txBody>
          <a:bodyPr wrap="square" rtlCol="0">
            <a:spAutoFit/>
          </a:bodyPr>
          <a:lstStyle/>
          <a:p>
            <a:r>
              <a:rPr kumimoji="1" lang="ja-JP" altLang="en-US" dirty="0"/>
              <a:t>榎本舜治</a:t>
            </a:r>
            <a:r>
              <a:rPr kumimoji="1" lang="en-US" altLang="ja-JP" dirty="0"/>
              <a:t>(334-A)</a:t>
            </a:r>
            <a:endParaRPr kumimoji="1" lang="ja-JP" altLang="en-US" dirty="0"/>
          </a:p>
        </p:txBody>
      </p:sp>
      <p:sp>
        <p:nvSpPr>
          <p:cNvPr id="47" name="テキスト ボックス 46"/>
          <p:cNvSpPr txBox="1"/>
          <p:nvPr/>
        </p:nvSpPr>
        <p:spPr>
          <a:xfrm>
            <a:off x="9720000" y="1111768"/>
            <a:ext cx="2076450" cy="584775"/>
          </a:xfrm>
          <a:prstGeom prst="rect">
            <a:avLst/>
          </a:prstGeom>
          <a:noFill/>
          <a:ln w="19050">
            <a:solidFill>
              <a:schemeClr val="tx1"/>
            </a:solidFill>
          </a:ln>
        </p:spPr>
        <p:txBody>
          <a:bodyPr wrap="square" rtlCol="0" anchor="ctr">
            <a:spAutoFit/>
          </a:bodyPr>
          <a:lstStyle/>
          <a:p>
            <a:pPr algn="ctr"/>
            <a:r>
              <a:rPr kumimoji="1" lang="en-US" altLang="ja-JP" sz="3200" b="1" dirty="0">
                <a:solidFill>
                  <a:srgbClr val="0070C0"/>
                </a:solidFill>
              </a:rPr>
              <a:t>LCIF</a:t>
            </a:r>
          </a:p>
        </p:txBody>
      </p:sp>
      <p:sp>
        <p:nvSpPr>
          <p:cNvPr id="48" name="テキスト ボックス 47"/>
          <p:cNvSpPr txBox="1"/>
          <p:nvPr/>
        </p:nvSpPr>
        <p:spPr>
          <a:xfrm>
            <a:off x="9767665" y="1804516"/>
            <a:ext cx="2257871" cy="830997"/>
          </a:xfrm>
          <a:prstGeom prst="rect">
            <a:avLst/>
          </a:prstGeom>
          <a:noFill/>
        </p:spPr>
        <p:txBody>
          <a:bodyPr wrap="square" rtlCol="0">
            <a:spAutoFit/>
          </a:bodyPr>
          <a:lstStyle/>
          <a:p>
            <a:r>
              <a:rPr kumimoji="1" lang="ja-JP" altLang="en-US" sz="1600" dirty="0"/>
              <a:t>理事：山田實紘</a:t>
            </a:r>
            <a:r>
              <a:rPr kumimoji="1" lang="en-US" altLang="ja-JP" sz="1600" dirty="0"/>
              <a:t>(PIP)</a:t>
            </a:r>
          </a:p>
          <a:p>
            <a:r>
              <a:rPr kumimoji="1" lang="ja-JP" altLang="en-US" sz="1600" dirty="0"/>
              <a:t>理事：栢森新治</a:t>
            </a:r>
            <a:r>
              <a:rPr kumimoji="1" lang="en-US" altLang="ja-JP" sz="1600" dirty="0"/>
              <a:t>(PID)</a:t>
            </a:r>
          </a:p>
          <a:p>
            <a:r>
              <a:rPr kumimoji="1" lang="ja-JP" altLang="en-US" sz="1600" dirty="0"/>
              <a:t>理事：鈴木誓男</a:t>
            </a:r>
            <a:r>
              <a:rPr kumimoji="1" lang="en-US" altLang="ja-JP" sz="1600" dirty="0"/>
              <a:t>(334-A)</a:t>
            </a:r>
          </a:p>
        </p:txBody>
      </p:sp>
      <p:sp>
        <p:nvSpPr>
          <p:cNvPr id="50" name="テキスト ボックス 49"/>
          <p:cNvSpPr txBox="1"/>
          <p:nvPr/>
        </p:nvSpPr>
        <p:spPr>
          <a:xfrm>
            <a:off x="5376640" y="1838683"/>
            <a:ext cx="2257871" cy="830997"/>
          </a:xfrm>
          <a:prstGeom prst="rect">
            <a:avLst/>
          </a:prstGeom>
          <a:noFill/>
        </p:spPr>
        <p:txBody>
          <a:bodyPr wrap="square" rtlCol="0">
            <a:spAutoFit/>
          </a:bodyPr>
          <a:lstStyle/>
          <a:p>
            <a:r>
              <a:rPr kumimoji="1" lang="ja-JP" altLang="en-US" sz="1600" dirty="0"/>
              <a:t>ﾘｰﾀﾞｰ：鈴木誓男</a:t>
            </a:r>
            <a:r>
              <a:rPr kumimoji="1" lang="en-US" altLang="ja-JP" sz="1600" dirty="0"/>
              <a:t>(334-A)</a:t>
            </a:r>
          </a:p>
          <a:p>
            <a:r>
              <a:rPr kumimoji="1" lang="ja-JP" altLang="en-US" sz="1600" dirty="0"/>
              <a:t>副ﾘｰﾀﾞｰ：不老安正</a:t>
            </a:r>
            <a:r>
              <a:rPr kumimoji="1" lang="en-US" altLang="ja-JP" sz="1600" dirty="0"/>
              <a:t>(PID)</a:t>
            </a:r>
          </a:p>
          <a:p>
            <a:r>
              <a:rPr kumimoji="1" lang="ja-JP" altLang="en-US" sz="1600" dirty="0"/>
              <a:t>副ﾘｰﾀﾞｰ：中村泰久</a:t>
            </a:r>
            <a:r>
              <a:rPr kumimoji="1" lang="en-US" altLang="ja-JP" sz="1600" dirty="0"/>
              <a:t>(ID)</a:t>
            </a:r>
          </a:p>
        </p:txBody>
      </p:sp>
      <p:cxnSp>
        <p:nvCxnSpPr>
          <p:cNvPr id="52" name="直線コネクタ 51"/>
          <p:cNvCxnSpPr/>
          <p:nvPr/>
        </p:nvCxnSpPr>
        <p:spPr>
          <a:xfrm flipH="1" flipV="1">
            <a:off x="10800000" y="2638004"/>
            <a:ext cx="599" cy="87302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8279998" y="2988000"/>
            <a:ext cx="2520000"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56" name="角丸四角形 55"/>
          <p:cNvSpPr/>
          <p:nvPr/>
        </p:nvSpPr>
        <p:spPr>
          <a:xfrm>
            <a:off x="712425" y="533400"/>
            <a:ext cx="2602275" cy="516813"/>
          </a:xfrm>
          <a:prstGeom prst="roundRect">
            <a:avLst>
              <a:gd name="adj" fmla="val 49841"/>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933918" y="560973"/>
            <a:ext cx="2159287" cy="461665"/>
          </a:xfrm>
          <a:prstGeom prst="rect">
            <a:avLst/>
          </a:prstGeom>
          <a:noFill/>
        </p:spPr>
        <p:txBody>
          <a:bodyPr wrap="square" rtlCol="0">
            <a:spAutoFit/>
          </a:bodyPr>
          <a:lstStyle/>
          <a:p>
            <a:pPr algn="ctr"/>
            <a:r>
              <a:rPr kumimoji="1" lang="ja-JP" altLang="en-US" sz="2400" dirty="0"/>
              <a:t>全日本レベル</a:t>
            </a:r>
          </a:p>
        </p:txBody>
      </p:sp>
    </p:spTree>
    <p:extLst>
      <p:ext uri="{BB962C8B-B14F-4D97-AF65-F5344CB8AC3E}">
        <p14:creationId xmlns:p14="http://schemas.microsoft.com/office/powerpoint/2010/main" val="16659889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par>
                                <p:cTn id="17" presetID="10"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wipe(up)">
                                      <p:cBhvr>
                                        <p:cTn id="48" dur="500"/>
                                        <p:tgtEl>
                                          <p:spTgt spid="52"/>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par>
                          <p:cTn id="53" fill="hold">
                            <p:stCondLst>
                              <p:cond delay="1500"/>
                            </p:stCondLst>
                            <p:childTnLst>
                              <p:par>
                                <p:cTn id="54" presetID="22" presetClass="entr" presetSubtype="8" fill="hold"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wipe(left)">
                                      <p:cBhvr>
                                        <p:cTn id="56" dur="500"/>
                                        <p:tgtEl>
                                          <p:spTgt spid="55"/>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32"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circle(out)">
                                      <p:cBhvr>
                                        <p:cTn id="61" dur="750"/>
                                        <p:tgtEl>
                                          <p:spTgt spid="50"/>
                                        </p:tgtEl>
                                      </p:cBhvr>
                                    </p:animEffect>
                                  </p:childTnLst>
                                </p:cTn>
                              </p:par>
                            </p:childTnLst>
                          </p:cTn>
                        </p:par>
                        <p:par>
                          <p:cTn id="62" fill="hold">
                            <p:stCondLst>
                              <p:cond delay="750"/>
                            </p:stCondLst>
                            <p:childTnLst>
                              <p:par>
                                <p:cTn id="63" presetID="6" presetClass="entr" presetSubtype="32" fill="hold" grpId="0" nodeType="after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circle(out)">
                                      <p:cBhvr>
                                        <p:cTn id="65" dur="750"/>
                                        <p:tgtEl>
                                          <p:spTgt spid="4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wipe(left)">
                                      <p:cBhvr>
                                        <p:cTn id="74" dur="500"/>
                                        <p:tgtEl>
                                          <p:spTgt spid="2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500"/>
                                        <p:tgtEl>
                                          <p:spTgt spid="29"/>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left)">
                                      <p:cBhvr>
                                        <p:cTn id="83" dur="500"/>
                                        <p:tgtEl>
                                          <p:spTgt spid="30"/>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500"/>
                                        <p:tgtEl>
                                          <p:spTgt spid="31"/>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wipe(left)">
                                      <p:cBhvr>
                                        <p:cTn id="92" dur="500"/>
                                        <p:tgtEl>
                                          <p:spTgt spid="3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500"/>
                                        <p:tgtEl>
                                          <p:spTgt spid="33"/>
                                        </p:tgtEl>
                                      </p:cBhvr>
                                    </p:animEffec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wipe(left)">
                                      <p:cBhvr>
                                        <p:cTn id="101" dur="500"/>
                                        <p:tgtEl>
                                          <p:spTgt spid="34"/>
                                        </p:tgtEl>
                                      </p:cBhvr>
                                    </p:animEffect>
                                  </p:childTnLst>
                                </p:cTn>
                              </p:par>
                            </p:childTnLst>
                          </p:cTn>
                        </p:par>
                        <p:par>
                          <p:cTn id="102" fill="hold">
                            <p:stCondLst>
                              <p:cond delay="1000"/>
                            </p:stCondLst>
                            <p:childTnLst>
                              <p:par>
                                <p:cTn id="103" presetID="10" presetClass="entr" presetSubtype="0" fill="hold" grpId="0" nodeType="afterEffect">
                                  <p:stCondLst>
                                    <p:cond delay="0"/>
                                  </p:stCondLst>
                                  <p:childTnLst>
                                    <p:set>
                                      <p:cBhvr>
                                        <p:cTn id="104" dur="1" fill="hold">
                                          <p:stCondLst>
                                            <p:cond delay="0"/>
                                          </p:stCondLst>
                                        </p:cTn>
                                        <p:tgtEl>
                                          <p:spTgt spid="35"/>
                                        </p:tgtEl>
                                        <p:attrNameLst>
                                          <p:attrName>style.visibility</p:attrName>
                                        </p:attrNameLst>
                                      </p:cBhvr>
                                      <p:to>
                                        <p:strVal val="visible"/>
                                      </p:to>
                                    </p:set>
                                    <p:animEffect transition="in" filter="fade">
                                      <p:cBhvr>
                                        <p:cTn id="105" dur="500"/>
                                        <p:tgtEl>
                                          <p:spTgt spid="35"/>
                                        </p:tgtEl>
                                      </p:cBhvr>
                                    </p:animEffect>
                                  </p:childTnLst>
                                </p:cTn>
                              </p:par>
                            </p:childTnLst>
                          </p:cTn>
                        </p:par>
                        <p:par>
                          <p:cTn id="106" fill="hold">
                            <p:stCondLst>
                              <p:cond delay="1500"/>
                            </p:stCondLst>
                            <p:childTnLst>
                              <p:par>
                                <p:cTn id="107" presetID="22" presetClass="entr" presetSubtype="8" fill="hold" grpId="0" nodeType="afterEffect">
                                  <p:stCondLst>
                                    <p:cond delay="0"/>
                                  </p:stCondLst>
                                  <p:childTnLst>
                                    <p:set>
                                      <p:cBhvr>
                                        <p:cTn id="108" dur="1" fill="hold">
                                          <p:stCondLst>
                                            <p:cond delay="0"/>
                                          </p:stCondLst>
                                        </p:cTn>
                                        <p:tgtEl>
                                          <p:spTgt spid="36"/>
                                        </p:tgtEl>
                                        <p:attrNameLst>
                                          <p:attrName>style.visibility</p:attrName>
                                        </p:attrNameLst>
                                      </p:cBhvr>
                                      <p:to>
                                        <p:strVal val="visible"/>
                                      </p:to>
                                    </p:set>
                                    <p:animEffect transition="in" filter="wipe(left)">
                                      <p:cBhvr>
                                        <p:cTn id="109" dur="500"/>
                                        <p:tgtEl>
                                          <p:spTgt spid="36"/>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fade">
                                      <p:cBhvr>
                                        <p:cTn id="114" dur="500"/>
                                        <p:tgtEl>
                                          <p:spTgt spid="38"/>
                                        </p:tgtEl>
                                      </p:cBhvr>
                                    </p:animEffect>
                                  </p:childTnLst>
                                </p:cTn>
                              </p:par>
                            </p:childTnLst>
                          </p:cTn>
                        </p:par>
                        <p:par>
                          <p:cTn id="115" fill="hold">
                            <p:stCondLst>
                              <p:cond delay="500"/>
                            </p:stCondLst>
                            <p:childTnLst>
                              <p:par>
                                <p:cTn id="116" presetID="22" presetClass="entr" presetSubtype="8" fill="hold" grpId="0" nodeType="afterEffect">
                                  <p:stCondLst>
                                    <p:cond delay="0"/>
                                  </p:stCondLst>
                                  <p:childTnLst>
                                    <p:set>
                                      <p:cBhvr>
                                        <p:cTn id="117" dur="1" fill="hold">
                                          <p:stCondLst>
                                            <p:cond delay="0"/>
                                          </p:stCondLst>
                                        </p:cTn>
                                        <p:tgtEl>
                                          <p:spTgt spid="46"/>
                                        </p:tgtEl>
                                        <p:attrNameLst>
                                          <p:attrName>style.visibility</p:attrName>
                                        </p:attrNameLst>
                                      </p:cBhvr>
                                      <p:to>
                                        <p:strVal val="visible"/>
                                      </p:to>
                                    </p:set>
                                    <p:animEffect transition="in" filter="wipe(left)">
                                      <p:cBhvr>
                                        <p:cTn id="11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3" grpId="0" animBg="1"/>
      <p:bldP spid="17" grpId="0" animBg="1"/>
      <p:bldP spid="27" grpId="0"/>
      <p:bldP spid="28" grpId="0"/>
      <p:bldP spid="29" grpId="0"/>
      <p:bldP spid="30" grpId="0"/>
      <p:bldP spid="31" grpId="0"/>
      <p:bldP spid="32" grpId="0"/>
      <p:bldP spid="33" grpId="0"/>
      <p:bldP spid="34" grpId="0"/>
      <p:bldP spid="35" grpId="0"/>
      <p:bldP spid="36" grpId="0"/>
      <p:bldP spid="37" grpId="0" animBg="1"/>
      <p:bldP spid="38" grpId="0"/>
      <p:bldP spid="46" grpId="0"/>
      <p:bldP spid="47" grpId="0" animBg="1"/>
      <p:bldP spid="48" grpId="0"/>
      <p:bldP spid="5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068000" y="1141555"/>
            <a:ext cx="2076450" cy="584775"/>
          </a:xfrm>
          <a:prstGeom prst="rect">
            <a:avLst/>
          </a:prstGeom>
          <a:noFill/>
          <a:ln w="19050">
            <a:solidFill>
              <a:schemeClr val="tx1"/>
            </a:solidFill>
          </a:ln>
        </p:spPr>
        <p:txBody>
          <a:bodyPr wrap="square" rtlCol="0" anchor="ctr">
            <a:spAutoFit/>
          </a:bodyPr>
          <a:lstStyle/>
          <a:p>
            <a:pPr algn="ctr"/>
            <a:r>
              <a:rPr kumimoji="1" lang="ja-JP" altLang="en-US" sz="3200" b="1" dirty="0">
                <a:solidFill>
                  <a:srgbClr val="0070C0"/>
                </a:solidFill>
              </a:rPr>
              <a:t>ＧＡＴ</a:t>
            </a:r>
            <a:endParaRPr kumimoji="1" lang="en-US" altLang="ja-JP" sz="3200" b="1" dirty="0">
              <a:solidFill>
                <a:srgbClr val="0070C0"/>
              </a:solidFill>
            </a:endParaRPr>
          </a:p>
        </p:txBody>
      </p:sp>
      <p:sp>
        <p:nvSpPr>
          <p:cNvPr id="4" name="テキスト ボックス 3"/>
          <p:cNvSpPr txBox="1"/>
          <p:nvPr/>
        </p:nvSpPr>
        <p:spPr>
          <a:xfrm>
            <a:off x="360000" y="3528000"/>
            <a:ext cx="1800000" cy="540000"/>
          </a:xfrm>
          <a:prstGeom prst="rect">
            <a:avLst/>
          </a:prstGeom>
          <a:noFill/>
          <a:ln w="12700">
            <a:solidFill>
              <a:schemeClr val="tx1"/>
            </a:solidFill>
          </a:ln>
        </p:spPr>
        <p:txBody>
          <a:bodyPr wrap="square" rtlCol="0" anchor="ctr">
            <a:spAutoFit/>
          </a:bodyPr>
          <a:lstStyle/>
          <a:p>
            <a:pPr algn="ctr"/>
            <a:r>
              <a:rPr kumimoji="1" lang="ja-JP" altLang="en-US" sz="3200" b="1" dirty="0">
                <a:solidFill>
                  <a:srgbClr val="0070C0"/>
                </a:solidFill>
              </a:rPr>
              <a:t>ＧＳＴ</a:t>
            </a:r>
            <a:endParaRPr kumimoji="1" lang="en-US" altLang="ja-JP" sz="3200" b="1" dirty="0">
              <a:solidFill>
                <a:srgbClr val="0070C0"/>
              </a:solidFill>
            </a:endParaRPr>
          </a:p>
        </p:txBody>
      </p:sp>
      <p:sp>
        <p:nvSpPr>
          <p:cNvPr id="8" name="テキスト ボックス 7"/>
          <p:cNvSpPr txBox="1"/>
          <p:nvPr/>
        </p:nvSpPr>
        <p:spPr>
          <a:xfrm>
            <a:off x="2700000" y="3528000"/>
            <a:ext cx="1800000" cy="540000"/>
          </a:xfrm>
          <a:prstGeom prst="rect">
            <a:avLst/>
          </a:prstGeom>
          <a:noFill/>
          <a:ln w="9525">
            <a:solidFill>
              <a:schemeClr val="tx1"/>
            </a:solidFill>
          </a:ln>
        </p:spPr>
        <p:txBody>
          <a:bodyPr wrap="square" rtlCol="0" anchor="ctr">
            <a:spAutoFit/>
          </a:bodyPr>
          <a:lstStyle/>
          <a:p>
            <a:pPr algn="ctr"/>
            <a:r>
              <a:rPr kumimoji="1" lang="ja-JP" altLang="en-US" sz="3200" b="1" dirty="0">
                <a:solidFill>
                  <a:srgbClr val="0070C0"/>
                </a:solidFill>
              </a:rPr>
              <a:t>ＧＬＴ</a:t>
            </a:r>
            <a:endParaRPr kumimoji="1" lang="en-US" altLang="ja-JP" sz="3200" b="1" dirty="0">
              <a:solidFill>
                <a:srgbClr val="0070C0"/>
              </a:solidFill>
            </a:endParaRPr>
          </a:p>
        </p:txBody>
      </p:sp>
      <p:sp>
        <p:nvSpPr>
          <p:cNvPr id="13" name="テキスト ボックス 12"/>
          <p:cNvSpPr txBox="1"/>
          <p:nvPr/>
        </p:nvSpPr>
        <p:spPr>
          <a:xfrm>
            <a:off x="5040000" y="3528000"/>
            <a:ext cx="1800000" cy="584775"/>
          </a:xfrm>
          <a:prstGeom prst="rect">
            <a:avLst/>
          </a:prstGeom>
          <a:noFill/>
          <a:ln w="9525">
            <a:solidFill>
              <a:schemeClr val="tx1"/>
            </a:solidFill>
          </a:ln>
        </p:spPr>
        <p:txBody>
          <a:bodyPr wrap="square" rtlCol="0" anchor="ctr">
            <a:spAutoFit/>
          </a:bodyPr>
          <a:lstStyle/>
          <a:p>
            <a:pPr algn="ctr"/>
            <a:r>
              <a:rPr kumimoji="1" lang="ja-JP" altLang="en-US" sz="3200" b="1" dirty="0">
                <a:solidFill>
                  <a:srgbClr val="0070C0"/>
                </a:solidFill>
              </a:rPr>
              <a:t>ＧＭＴ</a:t>
            </a:r>
            <a:endParaRPr kumimoji="1" lang="en-US" altLang="ja-JP" sz="3200" b="1" dirty="0">
              <a:solidFill>
                <a:srgbClr val="0070C0"/>
              </a:solidFill>
            </a:endParaRPr>
          </a:p>
        </p:txBody>
      </p:sp>
      <p:sp>
        <p:nvSpPr>
          <p:cNvPr id="17" name="テキスト ボックス 16"/>
          <p:cNvSpPr txBox="1"/>
          <p:nvPr/>
        </p:nvSpPr>
        <p:spPr>
          <a:xfrm>
            <a:off x="7380000" y="3528000"/>
            <a:ext cx="1800000" cy="584775"/>
          </a:xfrm>
          <a:prstGeom prst="rect">
            <a:avLst/>
          </a:prstGeom>
          <a:noFill/>
          <a:ln w="9525">
            <a:solidFill>
              <a:schemeClr val="accent1"/>
            </a:solidFill>
          </a:ln>
        </p:spPr>
        <p:txBody>
          <a:bodyPr wrap="square" rtlCol="0" anchor="ctr">
            <a:spAutoFit/>
          </a:bodyPr>
          <a:lstStyle/>
          <a:p>
            <a:pPr algn="ctr"/>
            <a:r>
              <a:rPr kumimoji="1" lang="ja-JP" altLang="en-US" sz="3200" b="1" dirty="0">
                <a:solidFill>
                  <a:srgbClr val="0070C0"/>
                </a:solidFill>
              </a:rPr>
              <a:t>ＦＷＴ</a:t>
            </a:r>
            <a:endParaRPr kumimoji="1" lang="en-US" altLang="ja-JP" sz="3200" b="1" dirty="0">
              <a:solidFill>
                <a:srgbClr val="0070C0"/>
              </a:solidFill>
            </a:endParaRPr>
          </a:p>
        </p:txBody>
      </p:sp>
      <p:cxnSp>
        <p:nvCxnSpPr>
          <p:cNvPr id="22" name="直線コネクタ 21"/>
          <p:cNvCxnSpPr>
            <a:cxnSpLocks/>
          </p:cNvCxnSpPr>
          <p:nvPr/>
        </p:nvCxnSpPr>
        <p:spPr>
          <a:xfrm flipV="1">
            <a:off x="1259999" y="2995125"/>
            <a:ext cx="0" cy="5388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259999" y="2988000"/>
            <a:ext cx="702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直線コネクタ 25"/>
          <p:cNvCxnSpPr>
            <a:cxnSpLocks/>
          </p:cNvCxnSpPr>
          <p:nvPr/>
        </p:nvCxnSpPr>
        <p:spPr>
          <a:xfrm flipV="1">
            <a:off x="5112000" y="1787886"/>
            <a:ext cx="0" cy="120723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423375" y="4572000"/>
            <a:ext cx="1800000" cy="369332"/>
          </a:xfrm>
          <a:prstGeom prst="rect">
            <a:avLst/>
          </a:prstGeom>
          <a:noFill/>
        </p:spPr>
        <p:txBody>
          <a:bodyPr wrap="square" rtlCol="0">
            <a:spAutoFit/>
          </a:bodyPr>
          <a:lstStyle/>
          <a:p>
            <a:r>
              <a:rPr kumimoji="1" lang="ja-JP" altLang="en-US" dirty="0"/>
              <a:t>団　英男</a:t>
            </a:r>
            <a:r>
              <a:rPr kumimoji="1" lang="en-US" altLang="ja-JP" dirty="0"/>
              <a:t>(335-A)</a:t>
            </a:r>
            <a:endParaRPr kumimoji="1" lang="ja-JP" altLang="en-US" dirty="0"/>
          </a:p>
        </p:txBody>
      </p:sp>
      <p:sp>
        <p:nvSpPr>
          <p:cNvPr id="30" name="テキスト ボックス 29"/>
          <p:cNvSpPr txBox="1"/>
          <p:nvPr/>
        </p:nvSpPr>
        <p:spPr>
          <a:xfrm>
            <a:off x="2692502" y="4572000"/>
            <a:ext cx="1800000" cy="369332"/>
          </a:xfrm>
          <a:prstGeom prst="rect">
            <a:avLst/>
          </a:prstGeom>
          <a:noFill/>
        </p:spPr>
        <p:txBody>
          <a:bodyPr wrap="square" rtlCol="0">
            <a:spAutoFit/>
          </a:bodyPr>
          <a:lstStyle/>
          <a:p>
            <a:r>
              <a:rPr kumimoji="1" lang="ja-JP" altLang="en-US" dirty="0"/>
              <a:t>川野浩史</a:t>
            </a:r>
            <a:r>
              <a:rPr kumimoji="1" lang="en-US" altLang="ja-JP" dirty="0"/>
              <a:t>(335-B)</a:t>
            </a:r>
            <a:endParaRPr kumimoji="1" lang="ja-JP" altLang="en-US" dirty="0"/>
          </a:p>
        </p:txBody>
      </p:sp>
      <p:sp>
        <p:nvSpPr>
          <p:cNvPr id="32" name="テキスト ボックス 31"/>
          <p:cNvSpPr txBox="1"/>
          <p:nvPr/>
        </p:nvSpPr>
        <p:spPr>
          <a:xfrm>
            <a:off x="5105699" y="4572000"/>
            <a:ext cx="1800000" cy="369332"/>
          </a:xfrm>
          <a:prstGeom prst="rect">
            <a:avLst/>
          </a:prstGeom>
          <a:noFill/>
        </p:spPr>
        <p:txBody>
          <a:bodyPr wrap="square" rtlCol="0">
            <a:spAutoFit/>
          </a:bodyPr>
          <a:lstStyle/>
          <a:p>
            <a:r>
              <a:rPr kumimoji="1" lang="ja-JP" altLang="en-US" dirty="0"/>
              <a:t>児玉保次</a:t>
            </a:r>
            <a:r>
              <a:rPr kumimoji="1" lang="en-US" altLang="ja-JP" dirty="0"/>
              <a:t>(334-C)</a:t>
            </a:r>
            <a:endParaRPr kumimoji="1" lang="ja-JP" altLang="en-US" dirty="0"/>
          </a:p>
        </p:txBody>
      </p:sp>
      <p:sp>
        <p:nvSpPr>
          <p:cNvPr id="34" name="テキスト ボックス 33"/>
          <p:cNvSpPr txBox="1"/>
          <p:nvPr/>
        </p:nvSpPr>
        <p:spPr>
          <a:xfrm>
            <a:off x="7274586" y="4572000"/>
            <a:ext cx="2499453" cy="369332"/>
          </a:xfrm>
          <a:prstGeom prst="rect">
            <a:avLst/>
          </a:prstGeom>
          <a:noFill/>
        </p:spPr>
        <p:txBody>
          <a:bodyPr wrap="square" rtlCol="0">
            <a:spAutoFit/>
          </a:bodyPr>
          <a:lstStyle/>
          <a:p>
            <a:r>
              <a:rPr kumimoji="1" lang="en-US" altLang="ja-JP" dirty="0"/>
              <a:t>(</a:t>
            </a:r>
            <a:r>
              <a:rPr kumimoji="1" lang="ja-JP" altLang="en-US" dirty="0"/>
              <a:t>正</a:t>
            </a:r>
            <a:r>
              <a:rPr kumimoji="1" lang="en-US" altLang="ja-JP" dirty="0"/>
              <a:t>)</a:t>
            </a:r>
            <a:r>
              <a:rPr kumimoji="1" lang="ja-JP" altLang="en-US" dirty="0"/>
              <a:t>笹部美千代</a:t>
            </a:r>
            <a:r>
              <a:rPr kumimoji="1" lang="en-US" altLang="ja-JP" dirty="0"/>
              <a:t>(335-B)</a:t>
            </a:r>
            <a:endParaRPr kumimoji="1" lang="ja-JP" altLang="en-US" dirty="0"/>
          </a:p>
        </p:txBody>
      </p:sp>
      <p:sp>
        <p:nvSpPr>
          <p:cNvPr id="37" name="テキスト ボックス 36"/>
          <p:cNvSpPr txBox="1"/>
          <p:nvPr/>
        </p:nvSpPr>
        <p:spPr>
          <a:xfrm>
            <a:off x="9864000" y="3528000"/>
            <a:ext cx="1800000" cy="584775"/>
          </a:xfrm>
          <a:prstGeom prst="rect">
            <a:avLst/>
          </a:prstGeom>
          <a:noFill/>
          <a:ln w="9525">
            <a:solidFill>
              <a:schemeClr val="accent1"/>
            </a:solidFill>
          </a:ln>
        </p:spPr>
        <p:txBody>
          <a:bodyPr wrap="square" rtlCol="0" anchor="ctr">
            <a:spAutoFit/>
          </a:bodyPr>
          <a:lstStyle/>
          <a:p>
            <a:pPr algn="ctr"/>
            <a:r>
              <a:rPr kumimoji="1" lang="ja-JP" altLang="en-US" sz="3200" b="1" dirty="0">
                <a:solidFill>
                  <a:srgbClr val="0070C0"/>
                </a:solidFill>
              </a:rPr>
              <a:t>ＬＣＩＦ</a:t>
            </a:r>
            <a:endParaRPr kumimoji="1" lang="en-US" altLang="ja-JP" sz="3200" b="1" dirty="0">
              <a:solidFill>
                <a:srgbClr val="0070C0"/>
              </a:solidFill>
            </a:endParaRPr>
          </a:p>
        </p:txBody>
      </p:sp>
      <p:sp>
        <p:nvSpPr>
          <p:cNvPr id="38" name="テキスト ボックス 37"/>
          <p:cNvSpPr txBox="1"/>
          <p:nvPr/>
        </p:nvSpPr>
        <p:spPr>
          <a:xfrm>
            <a:off x="9864000" y="4176000"/>
            <a:ext cx="2016149" cy="338554"/>
          </a:xfrm>
          <a:prstGeom prst="rect">
            <a:avLst/>
          </a:prstGeom>
          <a:noFill/>
        </p:spPr>
        <p:txBody>
          <a:bodyPr wrap="square" rtlCol="0">
            <a:spAutoFit/>
          </a:bodyPr>
          <a:lstStyle/>
          <a:p>
            <a:r>
              <a:rPr kumimoji="1" lang="en-US" altLang="ja-JP" sz="1600" dirty="0"/>
              <a:t>MD</a:t>
            </a:r>
            <a:r>
              <a:rPr kumimoji="1" lang="ja-JP" altLang="en-US" sz="1600" dirty="0"/>
              <a:t>コーディネーター</a:t>
            </a:r>
            <a:endParaRPr kumimoji="1" lang="en-US" altLang="ja-JP" sz="1600" dirty="0"/>
          </a:p>
        </p:txBody>
      </p:sp>
      <p:cxnSp>
        <p:nvCxnSpPr>
          <p:cNvPr id="42" name="直線コネクタ 41"/>
          <p:cNvCxnSpPr/>
          <p:nvPr/>
        </p:nvCxnSpPr>
        <p:spPr>
          <a:xfrm flipV="1">
            <a:off x="3600000" y="2982731"/>
            <a:ext cx="0" cy="5388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V="1">
            <a:off x="5961261" y="2982731"/>
            <a:ext cx="0" cy="5388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V="1">
            <a:off x="8280000" y="2968869"/>
            <a:ext cx="0" cy="53880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9842026" y="4572000"/>
            <a:ext cx="1800000" cy="369332"/>
          </a:xfrm>
          <a:prstGeom prst="rect">
            <a:avLst/>
          </a:prstGeom>
          <a:noFill/>
        </p:spPr>
        <p:txBody>
          <a:bodyPr wrap="square" rtlCol="0">
            <a:spAutoFit/>
          </a:bodyPr>
          <a:lstStyle/>
          <a:p>
            <a:r>
              <a:rPr kumimoji="1" lang="ja-JP" altLang="en-US" dirty="0"/>
              <a:t>北畑英樹</a:t>
            </a:r>
            <a:r>
              <a:rPr kumimoji="1" lang="en-US" altLang="ja-JP" dirty="0"/>
              <a:t>(335-B)</a:t>
            </a:r>
            <a:endParaRPr kumimoji="1" lang="ja-JP" altLang="en-US" dirty="0"/>
          </a:p>
        </p:txBody>
      </p:sp>
      <p:sp>
        <p:nvSpPr>
          <p:cNvPr id="50" name="テキスト ボックス 49"/>
          <p:cNvSpPr txBox="1"/>
          <p:nvPr/>
        </p:nvSpPr>
        <p:spPr>
          <a:xfrm>
            <a:off x="5309500" y="1966009"/>
            <a:ext cx="2257871" cy="584775"/>
          </a:xfrm>
          <a:prstGeom prst="rect">
            <a:avLst/>
          </a:prstGeom>
          <a:noFill/>
        </p:spPr>
        <p:txBody>
          <a:bodyPr wrap="square" rtlCol="0">
            <a:spAutoFit/>
          </a:bodyPr>
          <a:lstStyle/>
          <a:p>
            <a:r>
              <a:rPr kumimoji="1" lang="ja-JP" altLang="en-US" sz="1600" u="sng" dirty="0"/>
              <a:t>ファシリテーター</a:t>
            </a:r>
            <a:endParaRPr kumimoji="1" lang="en-US" altLang="ja-JP" sz="1600" u="sng" dirty="0"/>
          </a:p>
          <a:p>
            <a:r>
              <a:rPr kumimoji="1" lang="ja-JP" altLang="en-US" sz="1600" dirty="0"/>
              <a:t>議長：福田恵太</a:t>
            </a:r>
            <a:r>
              <a:rPr kumimoji="1" lang="en-US" altLang="ja-JP" sz="1600" dirty="0"/>
              <a:t>(335-A)</a:t>
            </a:r>
          </a:p>
        </p:txBody>
      </p:sp>
      <p:cxnSp>
        <p:nvCxnSpPr>
          <p:cNvPr id="52" name="直線コネクタ 51"/>
          <p:cNvCxnSpPr/>
          <p:nvPr/>
        </p:nvCxnSpPr>
        <p:spPr>
          <a:xfrm flipV="1">
            <a:off x="10727326" y="2968869"/>
            <a:ext cx="0" cy="54938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8279999" y="2988000"/>
            <a:ext cx="2446727"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56" name="角丸四角形 55"/>
          <p:cNvSpPr/>
          <p:nvPr/>
        </p:nvSpPr>
        <p:spPr>
          <a:xfrm>
            <a:off x="712425" y="533400"/>
            <a:ext cx="2602275" cy="516813"/>
          </a:xfrm>
          <a:prstGeom prst="roundRect">
            <a:avLst>
              <a:gd name="adj" fmla="val 49841"/>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933918" y="560973"/>
            <a:ext cx="2159287" cy="461665"/>
          </a:xfrm>
          <a:prstGeom prst="rect">
            <a:avLst/>
          </a:prstGeom>
          <a:noFill/>
        </p:spPr>
        <p:txBody>
          <a:bodyPr wrap="square" rtlCol="0">
            <a:spAutoFit/>
          </a:bodyPr>
          <a:lstStyle/>
          <a:p>
            <a:pPr algn="ctr"/>
            <a:r>
              <a:rPr kumimoji="1" lang="en-US" altLang="ja-JP" sz="2400" dirty="0"/>
              <a:t>335</a:t>
            </a:r>
            <a:r>
              <a:rPr kumimoji="1" lang="ja-JP" altLang="en-US" sz="2400" dirty="0"/>
              <a:t>複合レベル</a:t>
            </a:r>
          </a:p>
        </p:txBody>
      </p:sp>
      <p:sp>
        <p:nvSpPr>
          <p:cNvPr id="39" name="テキスト ボックス 38"/>
          <p:cNvSpPr txBox="1"/>
          <p:nvPr/>
        </p:nvSpPr>
        <p:spPr>
          <a:xfrm>
            <a:off x="360000" y="4212000"/>
            <a:ext cx="2016149" cy="338554"/>
          </a:xfrm>
          <a:prstGeom prst="rect">
            <a:avLst/>
          </a:prstGeom>
          <a:noFill/>
        </p:spPr>
        <p:txBody>
          <a:bodyPr wrap="square" rtlCol="0">
            <a:spAutoFit/>
          </a:bodyPr>
          <a:lstStyle/>
          <a:p>
            <a:r>
              <a:rPr kumimoji="1" lang="en-US" altLang="ja-JP" sz="1600" dirty="0"/>
              <a:t>MD</a:t>
            </a:r>
            <a:r>
              <a:rPr kumimoji="1" lang="ja-JP" altLang="en-US" sz="1600" dirty="0"/>
              <a:t>コーディネーター</a:t>
            </a:r>
            <a:endParaRPr kumimoji="1" lang="en-US" altLang="ja-JP" sz="1600" dirty="0"/>
          </a:p>
        </p:txBody>
      </p:sp>
      <p:sp>
        <p:nvSpPr>
          <p:cNvPr id="40" name="テキスト ボックス 39"/>
          <p:cNvSpPr txBox="1"/>
          <p:nvPr/>
        </p:nvSpPr>
        <p:spPr>
          <a:xfrm>
            <a:off x="2700000" y="4212000"/>
            <a:ext cx="2016149" cy="338554"/>
          </a:xfrm>
          <a:prstGeom prst="rect">
            <a:avLst/>
          </a:prstGeom>
          <a:noFill/>
        </p:spPr>
        <p:txBody>
          <a:bodyPr wrap="square" rtlCol="0">
            <a:spAutoFit/>
          </a:bodyPr>
          <a:lstStyle/>
          <a:p>
            <a:r>
              <a:rPr kumimoji="1" lang="en-US" altLang="ja-JP" sz="1600" dirty="0"/>
              <a:t>MD</a:t>
            </a:r>
            <a:r>
              <a:rPr kumimoji="1" lang="ja-JP" altLang="en-US" sz="1600" dirty="0"/>
              <a:t>コーディネーター</a:t>
            </a:r>
            <a:endParaRPr kumimoji="1" lang="en-US" altLang="ja-JP" sz="1600" dirty="0"/>
          </a:p>
        </p:txBody>
      </p:sp>
      <p:sp>
        <p:nvSpPr>
          <p:cNvPr id="41" name="テキスト ボックス 40"/>
          <p:cNvSpPr txBox="1"/>
          <p:nvPr/>
        </p:nvSpPr>
        <p:spPr>
          <a:xfrm>
            <a:off x="5040000" y="4212000"/>
            <a:ext cx="2016149" cy="338554"/>
          </a:xfrm>
          <a:prstGeom prst="rect">
            <a:avLst/>
          </a:prstGeom>
          <a:noFill/>
        </p:spPr>
        <p:txBody>
          <a:bodyPr wrap="square" rtlCol="0">
            <a:spAutoFit/>
          </a:bodyPr>
          <a:lstStyle/>
          <a:p>
            <a:r>
              <a:rPr kumimoji="1" lang="en-US" altLang="ja-JP" sz="1600" dirty="0"/>
              <a:t>MD</a:t>
            </a:r>
            <a:r>
              <a:rPr kumimoji="1" lang="ja-JP" altLang="en-US" sz="1600" dirty="0"/>
              <a:t>コーディネーター</a:t>
            </a:r>
            <a:endParaRPr kumimoji="1" lang="en-US" altLang="ja-JP" sz="1600" dirty="0"/>
          </a:p>
        </p:txBody>
      </p:sp>
      <p:sp>
        <p:nvSpPr>
          <p:cNvPr id="45" name="テキスト ボックス 44"/>
          <p:cNvSpPr txBox="1"/>
          <p:nvPr/>
        </p:nvSpPr>
        <p:spPr>
          <a:xfrm>
            <a:off x="7380000" y="4248000"/>
            <a:ext cx="2016149" cy="338554"/>
          </a:xfrm>
          <a:prstGeom prst="rect">
            <a:avLst/>
          </a:prstGeom>
          <a:noFill/>
        </p:spPr>
        <p:txBody>
          <a:bodyPr wrap="square" rtlCol="0">
            <a:spAutoFit/>
          </a:bodyPr>
          <a:lstStyle/>
          <a:p>
            <a:r>
              <a:rPr kumimoji="1" lang="en-US" altLang="ja-JP" sz="1600" dirty="0"/>
              <a:t>MD</a:t>
            </a:r>
            <a:r>
              <a:rPr kumimoji="1" lang="ja-JP" altLang="en-US" sz="1600" dirty="0"/>
              <a:t>コーディネーター</a:t>
            </a:r>
            <a:endParaRPr kumimoji="1" lang="en-US" altLang="ja-JP" sz="1600" dirty="0"/>
          </a:p>
        </p:txBody>
      </p:sp>
      <p:sp>
        <p:nvSpPr>
          <p:cNvPr id="49" name="テキスト ボックス 48"/>
          <p:cNvSpPr txBox="1"/>
          <p:nvPr/>
        </p:nvSpPr>
        <p:spPr>
          <a:xfrm>
            <a:off x="7283555" y="4932000"/>
            <a:ext cx="2499453" cy="369332"/>
          </a:xfrm>
          <a:prstGeom prst="rect">
            <a:avLst/>
          </a:prstGeom>
          <a:noFill/>
        </p:spPr>
        <p:txBody>
          <a:bodyPr wrap="square" rtlCol="0">
            <a:spAutoFit/>
          </a:bodyPr>
          <a:lstStyle/>
          <a:p>
            <a:r>
              <a:rPr kumimoji="1" lang="en-US" altLang="ja-JP" dirty="0"/>
              <a:t>(</a:t>
            </a:r>
            <a:r>
              <a:rPr kumimoji="1" lang="ja-JP" altLang="en-US" dirty="0"/>
              <a:t>副</a:t>
            </a:r>
            <a:r>
              <a:rPr kumimoji="1" lang="en-US" altLang="ja-JP" dirty="0"/>
              <a:t>)</a:t>
            </a:r>
            <a:r>
              <a:rPr kumimoji="1" lang="ja-JP" altLang="en-US" dirty="0"/>
              <a:t>田路佳代子</a:t>
            </a:r>
            <a:r>
              <a:rPr kumimoji="1" lang="en-US" altLang="ja-JP" dirty="0"/>
              <a:t>(335-D)</a:t>
            </a:r>
            <a:endParaRPr kumimoji="1" lang="ja-JP" altLang="en-US" dirty="0"/>
          </a:p>
        </p:txBody>
      </p:sp>
      <p:sp>
        <p:nvSpPr>
          <p:cNvPr id="5" name="テキスト ボックス 4"/>
          <p:cNvSpPr txBox="1"/>
          <p:nvPr/>
        </p:nvSpPr>
        <p:spPr>
          <a:xfrm>
            <a:off x="7802364" y="791805"/>
            <a:ext cx="3943350" cy="646331"/>
          </a:xfrm>
          <a:prstGeom prst="rect">
            <a:avLst/>
          </a:prstGeom>
          <a:noFill/>
        </p:spPr>
        <p:txBody>
          <a:bodyPr wrap="square" rtlCol="0">
            <a:spAutoFit/>
          </a:bodyPr>
          <a:lstStyle/>
          <a:p>
            <a:r>
              <a:rPr lang="ja-JP" altLang="en-US" b="1" dirty="0"/>
              <a:t>★</a:t>
            </a:r>
            <a:r>
              <a:rPr lang="ja-JP" altLang="ja-JP" b="1" dirty="0"/>
              <a:t>ファシリテーター</a:t>
            </a:r>
            <a:r>
              <a:rPr lang="ja-JP" altLang="ja-JP" dirty="0"/>
              <a:t>（ facilitator）とは、</a:t>
            </a:r>
            <a:endParaRPr lang="en-US" altLang="ja-JP" dirty="0"/>
          </a:p>
          <a:p>
            <a:r>
              <a:rPr lang="ja-JP" altLang="en-US" dirty="0"/>
              <a:t>　</a:t>
            </a:r>
            <a:r>
              <a:rPr lang="ja-JP" altLang="ja-JP" b="1" u="sng" dirty="0">
                <a:solidFill>
                  <a:srgbClr val="FF0000"/>
                </a:solidFill>
              </a:rPr>
              <a:t>促進者</a:t>
            </a:r>
            <a:r>
              <a:rPr lang="ja-JP" altLang="ja-JP" dirty="0"/>
              <a:t>を意味する言葉。</a:t>
            </a:r>
            <a:endParaRPr kumimoji="1" lang="ja-JP" altLang="en-US" dirty="0"/>
          </a:p>
        </p:txBody>
      </p:sp>
      <p:sp>
        <p:nvSpPr>
          <p:cNvPr id="6" name="テキスト ボックス 5"/>
          <p:cNvSpPr txBox="1"/>
          <p:nvPr/>
        </p:nvSpPr>
        <p:spPr>
          <a:xfrm>
            <a:off x="3476624" y="5609791"/>
            <a:ext cx="5455835" cy="461665"/>
          </a:xfrm>
          <a:prstGeom prst="rect">
            <a:avLst/>
          </a:prstGeom>
          <a:noFill/>
        </p:spPr>
        <p:txBody>
          <a:bodyPr wrap="square" rtlCol="0">
            <a:spAutoFit/>
          </a:bodyPr>
          <a:lstStyle/>
          <a:p>
            <a:r>
              <a:rPr kumimoji="1" lang="ja-JP" altLang="en-US" sz="2400" dirty="0"/>
              <a:t>（</a:t>
            </a:r>
            <a:r>
              <a:rPr kumimoji="1" lang="en-US" altLang="ja-JP" sz="2400" dirty="0"/>
              <a:t>MD</a:t>
            </a:r>
            <a:r>
              <a:rPr kumimoji="1" lang="ja-JP" altLang="en-US" sz="2400" dirty="0"/>
              <a:t>コーディネーターの任期は</a:t>
            </a:r>
            <a:r>
              <a:rPr kumimoji="1" lang="en-US" altLang="ja-JP" sz="2400" dirty="0"/>
              <a:t>3</a:t>
            </a:r>
            <a:r>
              <a:rPr kumimoji="1" lang="ja-JP" altLang="en-US" sz="2400" dirty="0"/>
              <a:t>年間）</a:t>
            </a:r>
          </a:p>
        </p:txBody>
      </p:sp>
    </p:spTree>
    <p:extLst>
      <p:ext uri="{BB962C8B-B14F-4D97-AF65-F5344CB8AC3E}">
        <p14:creationId xmlns:p14="http://schemas.microsoft.com/office/powerpoint/2010/main" val="17074284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500"/>
                                        <p:tgtEl>
                                          <p:spTgt spid="34"/>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1000" fill="hold"/>
                                        <p:tgtEl>
                                          <p:spTgt spid="5"/>
                                        </p:tgtEl>
                                        <p:attrNameLst>
                                          <p:attrName>ppt_w</p:attrName>
                                        </p:attrNameLst>
                                      </p:cBhvr>
                                      <p:tavLst>
                                        <p:tav tm="0">
                                          <p:val>
                                            <p:strVal val="#ppt_w*0.70"/>
                                          </p:val>
                                        </p:tav>
                                        <p:tav tm="100000">
                                          <p:val>
                                            <p:strVal val="#ppt_w"/>
                                          </p:val>
                                        </p:tav>
                                      </p:tavLst>
                                    </p:anim>
                                    <p:anim calcmode="lin" valueType="num">
                                      <p:cBhvr>
                                        <p:cTn id="62" dur="1000" fill="hold"/>
                                        <p:tgtEl>
                                          <p:spTgt spid="5"/>
                                        </p:tgtEl>
                                        <p:attrNameLst>
                                          <p:attrName>ppt_h</p:attrName>
                                        </p:attrNameLst>
                                      </p:cBhvr>
                                      <p:tavLst>
                                        <p:tav tm="0">
                                          <p:val>
                                            <p:strVal val="#ppt_h"/>
                                          </p:val>
                                        </p:tav>
                                        <p:tav tm="100000">
                                          <p:val>
                                            <p:strVal val="#ppt_h"/>
                                          </p:val>
                                        </p:tav>
                                      </p:tavLst>
                                    </p:anim>
                                    <p:animEffect transition="in" filter="fade">
                                      <p:cBhvr>
                                        <p:cTn id="63" dur="1000"/>
                                        <p:tgtEl>
                                          <p:spTgt spid="5"/>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37"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barn(outVertical)">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2" grpId="0"/>
      <p:bldP spid="34" grpId="0"/>
      <p:bldP spid="38" grpId="0"/>
      <p:bldP spid="46" grpId="0"/>
      <p:bldP spid="50" grpId="0"/>
      <p:bldP spid="39" grpId="0"/>
      <p:bldP spid="40" grpId="0"/>
      <p:bldP spid="41" grpId="0"/>
      <p:bldP spid="45" grpId="0"/>
      <p:bldP spid="49" grpId="0"/>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028476" y="1115299"/>
            <a:ext cx="2076450" cy="584775"/>
          </a:xfrm>
          <a:prstGeom prst="rect">
            <a:avLst/>
          </a:prstGeom>
          <a:noFill/>
          <a:ln w="19050">
            <a:solidFill>
              <a:schemeClr val="tx1"/>
            </a:solidFill>
          </a:ln>
        </p:spPr>
        <p:txBody>
          <a:bodyPr wrap="square" rtlCol="0" anchor="ctr">
            <a:spAutoFit/>
          </a:bodyPr>
          <a:lstStyle/>
          <a:p>
            <a:pPr algn="ctr"/>
            <a:r>
              <a:rPr kumimoji="1" lang="ja-JP" altLang="en-US" sz="3200" b="1" dirty="0">
                <a:solidFill>
                  <a:srgbClr val="0070C0"/>
                </a:solidFill>
              </a:rPr>
              <a:t>ＧＡＴ</a:t>
            </a:r>
            <a:endParaRPr kumimoji="1" lang="en-US" altLang="ja-JP" sz="3200" b="1" dirty="0">
              <a:solidFill>
                <a:srgbClr val="0070C0"/>
              </a:solidFill>
            </a:endParaRPr>
          </a:p>
        </p:txBody>
      </p:sp>
      <p:sp>
        <p:nvSpPr>
          <p:cNvPr id="4" name="テキスト ボックス 3"/>
          <p:cNvSpPr txBox="1"/>
          <p:nvPr/>
        </p:nvSpPr>
        <p:spPr>
          <a:xfrm>
            <a:off x="360000" y="3507675"/>
            <a:ext cx="1800000" cy="540000"/>
          </a:xfrm>
          <a:prstGeom prst="rect">
            <a:avLst/>
          </a:prstGeom>
          <a:noFill/>
          <a:ln w="12700">
            <a:solidFill>
              <a:schemeClr val="tx1"/>
            </a:solidFill>
          </a:ln>
        </p:spPr>
        <p:txBody>
          <a:bodyPr wrap="square" rtlCol="0" anchor="ctr">
            <a:spAutoFit/>
          </a:bodyPr>
          <a:lstStyle/>
          <a:p>
            <a:pPr algn="ctr"/>
            <a:r>
              <a:rPr kumimoji="1" lang="ja-JP" altLang="en-US" sz="3200" b="1" dirty="0">
                <a:solidFill>
                  <a:srgbClr val="0070C0"/>
                </a:solidFill>
              </a:rPr>
              <a:t>ＧＳＴ</a:t>
            </a:r>
            <a:endParaRPr kumimoji="1" lang="en-US" altLang="ja-JP" sz="3200" b="1" dirty="0">
              <a:solidFill>
                <a:srgbClr val="0070C0"/>
              </a:solidFill>
            </a:endParaRPr>
          </a:p>
        </p:txBody>
      </p:sp>
      <p:sp>
        <p:nvSpPr>
          <p:cNvPr id="8" name="テキスト ボックス 7"/>
          <p:cNvSpPr txBox="1"/>
          <p:nvPr/>
        </p:nvSpPr>
        <p:spPr>
          <a:xfrm>
            <a:off x="2700000" y="3507675"/>
            <a:ext cx="1800000" cy="540000"/>
          </a:xfrm>
          <a:prstGeom prst="rect">
            <a:avLst/>
          </a:prstGeom>
          <a:noFill/>
          <a:ln w="9525">
            <a:solidFill>
              <a:schemeClr val="tx1"/>
            </a:solidFill>
          </a:ln>
        </p:spPr>
        <p:txBody>
          <a:bodyPr wrap="square" rtlCol="0" anchor="ctr">
            <a:spAutoFit/>
          </a:bodyPr>
          <a:lstStyle/>
          <a:p>
            <a:pPr algn="ctr"/>
            <a:r>
              <a:rPr kumimoji="1" lang="ja-JP" altLang="en-US" sz="3200" b="1" dirty="0">
                <a:solidFill>
                  <a:srgbClr val="0070C0"/>
                </a:solidFill>
              </a:rPr>
              <a:t>ＧＬＴ</a:t>
            </a:r>
            <a:endParaRPr kumimoji="1" lang="en-US" altLang="ja-JP" sz="3200" b="1" dirty="0">
              <a:solidFill>
                <a:srgbClr val="0070C0"/>
              </a:solidFill>
            </a:endParaRPr>
          </a:p>
        </p:txBody>
      </p:sp>
      <p:sp>
        <p:nvSpPr>
          <p:cNvPr id="13" name="テキスト ボックス 12"/>
          <p:cNvSpPr txBox="1"/>
          <p:nvPr/>
        </p:nvSpPr>
        <p:spPr>
          <a:xfrm>
            <a:off x="5040000" y="3507675"/>
            <a:ext cx="1800000" cy="584775"/>
          </a:xfrm>
          <a:prstGeom prst="rect">
            <a:avLst/>
          </a:prstGeom>
          <a:noFill/>
          <a:ln w="9525">
            <a:solidFill>
              <a:schemeClr val="tx1"/>
            </a:solidFill>
          </a:ln>
        </p:spPr>
        <p:txBody>
          <a:bodyPr wrap="square" rtlCol="0" anchor="ctr">
            <a:spAutoFit/>
          </a:bodyPr>
          <a:lstStyle/>
          <a:p>
            <a:pPr algn="ctr"/>
            <a:r>
              <a:rPr kumimoji="1" lang="ja-JP" altLang="en-US" sz="3200" b="1" dirty="0">
                <a:solidFill>
                  <a:srgbClr val="0070C0"/>
                </a:solidFill>
              </a:rPr>
              <a:t>ＧＭＴ</a:t>
            </a:r>
            <a:endParaRPr kumimoji="1" lang="en-US" altLang="ja-JP" sz="3200" b="1" dirty="0">
              <a:solidFill>
                <a:srgbClr val="0070C0"/>
              </a:solidFill>
            </a:endParaRPr>
          </a:p>
        </p:txBody>
      </p:sp>
      <p:sp>
        <p:nvSpPr>
          <p:cNvPr id="17" name="テキスト ボックス 16"/>
          <p:cNvSpPr txBox="1"/>
          <p:nvPr/>
        </p:nvSpPr>
        <p:spPr>
          <a:xfrm>
            <a:off x="7380000" y="3507675"/>
            <a:ext cx="1800000" cy="584775"/>
          </a:xfrm>
          <a:prstGeom prst="rect">
            <a:avLst/>
          </a:prstGeom>
          <a:noFill/>
          <a:ln w="9525">
            <a:solidFill>
              <a:schemeClr val="accent1"/>
            </a:solidFill>
          </a:ln>
        </p:spPr>
        <p:txBody>
          <a:bodyPr wrap="square" rtlCol="0" anchor="ctr">
            <a:spAutoFit/>
          </a:bodyPr>
          <a:lstStyle/>
          <a:p>
            <a:pPr algn="ctr"/>
            <a:r>
              <a:rPr kumimoji="1" lang="ja-JP" altLang="en-US" sz="3200" b="1" dirty="0">
                <a:solidFill>
                  <a:srgbClr val="0070C0"/>
                </a:solidFill>
              </a:rPr>
              <a:t>ＦＷＴ</a:t>
            </a:r>
            <a:endParaRPr kumimoji="1" lang="en-US" altLang="ja-JP" sz="3200" b="1" dirty="0">
              <a:solidFill>
                <a:srgbClr val="0070C0"/>
              </a:solidFill>
            </a:endParaRPr>
          </a:p>
        </p:txBody>
      </p:sp>
      <p:cxnSp>
        <p:nvCxnSpPr>
          <p:cNvPr id="22" name="直線コネクタ 21"/>
          <p:cNvCxnSpPr>
            <a:stCxn id="4" idx="0"/>
          </p:cNvCxnSpPr>
          <p:nvPr/>
        </p:nvCxnSpPr>
        <p:spPr>
          <a:xfrm flipV="1">
            <a:off x="1260000" y="2968869"/>
            <a:ext cx="0" cy="5388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259999" y="2982731"/>
            <a:ext cx="702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直線コネクタ 25"/>
          <p:cNvCxnSpPr>
            <a:endCxn id="2" idx="2"/>
          </p:cNvCxnSpPr>
          <p:nvPr/>
        </p:nvCxnSpPr>
        <p:spPr>
          <a:xfrm flipV="1">
            <a:off x="5066701" y="1700074"/>
            <a:ext cx="0" cy="126879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321754" y="4572000"/>
            <a:ext cx="2455573" cy="338554"/>
          </a:xfrm>
          <a:prstGeom prst="rect">
            <a:avLst/>
          </a:prstGeom>
          <a:noFill/>
        </p:spPr>
        <p:txBody>
          <a:bodyPr wrap="square" rtlCol="0">
            <a:spAutoFit/>
          </a:bodyPr>
          <a:lstStyle/>
          <a:p>
            <a:r>
              <a:rPr kumimoji="1" lang="ja-JP" altLang="en-US" sz="1600" dirty="0"/>
              <a:t>森田　孝</a:t>
            </a:r>
            <a:r>
              <a:rPr kumimoji="1" lang="en-US" altLang="ja-JP" sz="1600" dirty="0"/>
              <a:t>(</a:t>
            </a:r>
            <a:r>
              <a:rPr kumimoji="1" lang="ja-JP" altLang="en-US" sz="1600" dirty="0"/>
              <a:t>大阪高津</a:t>
            </a:r>
            <a:r>
              <a:rPr kumimoji="1" lang="en-US" altLang="ja-JP" sz="1600" dirty="0"/>
              <a:t>LC)</a:t>
            </a:r>
            <a:endParaRPr kumimoji="1" lang="ja-JP" altLang="en-US" sz="1600" dirty="0"/>
          </a:p>
        </p:txBody>
      </p:sp>
      <p:sp>
        <p:nvSpPr>
          <p:cNvPr id="30" name="テキスト ボックス 29"/>
          <p:cNvSpPr txBox="1"/>
          <p:nvPr/>
        </p:nvSpPr>
        <p:spPr>
          <a:xfrm>
            <a:off x="2692502" y="4572000"/>
            <a:ext cx="1800000" cy="338554"/>
          </a:xfrm>
          <a:prstGeom prst="rect">
            <a:avLst/>
          </a:prstGeom>
          <a:noFill/>
        </p:spPr>
        <p:txBody>
          <a:bodyPr wrap="square" rtlCol="0">
            <a:spAutoFit/>
          </a:bodyPr>
          <a:lstStyle/>
          <a:p>
            <a:r>
              <a:rPr kumimoji="1" lang="ja-JP" altLang="en-US" sz="1600" dirty="0"/>
              <a:t>西村勝正</a:t>
            </a:r>
            <a:r>
              <a:rPr kumimoji="1" lang="en-US" altLang="ja-JP" sz="1600" dirty="0"/>
              <a:t>(</a:t>
            </a:r>
            <a:r>
              <a:rPr kumimoji="1" lang="ja-JP" altLang="en-US" sz="1600" dirty="0"/>
              <a:t>池田</a:t>
            </a:r>
            <a:r>
              <a:rPr kumimoji="1" lang="en-US" altLang="ja-JP" sz="1600" dirty="0"/>
              <a:t>LC)</a:t>
            </a:r>
            <a:endParaRPr kumimoji="1" lang="ja-JP" altLang="en-US" sz="1600" dirty="0"/>
          </a:p>
        </p:txBody>
      </p:sp>
      <p:sp>
        <p:nvSpPr>
          <p:cNvPr id="32" name="テキスト ボックス 31"/>
          <p:cNvSpPr txBox="1"/>
          <p:nvPr/>
        </p:nvSpPr>
        <p:spPr>
          <a:xfrm>
            <a:off x="4934805" y="4572000"/>
            <a:ext cx="2177856" cy="338554"/>
          </a:xfrm>
          <a:prstGeom prst="rect">
            <a:avLst/>
          </a:prstGeom>
          <a:noFill/>
        </p:spPr>
        <p:txBody>
          <a:bodyPr wrap="square" rtlCol="0">
            <a:spAutoFit/>
          </a:bodyPr>
          <a:lstStyle/>
          <a:p>
            <a:r>
              <a:rPr kumimoji="1" lang="ja-JP" altLang="en-US" sz="1600" dirty="0"/>
              <a:t>石井不二夫</a:t>
            </a:r>
            <a:r>
              <a:rPr kumimoji="1" lang="en-US" altLang="ja-JP" sz="1600" dirty="0"/>
              <a:t>(</a:t>
            </a:r>
            <a:r>
              <a:rPr kumimoji="1" lang="ja-JP" altLang="en-US" sz="1600" dirty="0"/>
              <a:t>大阪港</a:t>
            </a:r>
            <a:r>
              <a:rPr kumimoji="1" lang="en-US" altLang="ja-JP" sz="1600" dirty="0"/>
              <a:t>LC)</a:t>
            </a:r>
            <a:endParaRPr kumimoji="1" lang="ja-JP" altLang="en-US" sz="1600" dirty="0"/>
          </a:p>
        </p:txBody>
      </p:sp>
      <p:sp>
        <p:nvSpPr>
          <p:cNvPr id="34" name="テキスト ボックス 33"/>
          <p:cNvSpPr txBox="1"/>
          <p:nvPr/>
        </p:nvSpPr>
        <p:spPr>
          <a:xfrm>
            <a:off x="7119634" y="4572000"/>
            <a:ext cx="2499453" cy="338554"/>
          </a:xfrm>
          <a:prstGeom prst="rect">
            <a:avLst/>
          </a:prstGeom>
          <a:noFill/>
        </p:spPr>
        <p:txBody>
          <a:bodyPr wrap="square" rtlCol="0">
            <a:spAutoFit/>
          </a:bodyPr>
          <a:lstStyle/>
          <a:p>
            <a:r>
              <a:rPr kumimoji="1" lang="en-US" altLang="ja-JP" sz="1600" dirty="0"/>
              <a:t>(</a:t>
            </a:r>
            <a:r>
              <a:rPr kumimoji="1" lang="ja-JP" altLang="en-US" sz="1600" dirty="0"/>
              <a:t>正</a:t>
            </a:r>
            <a:r>
              <a:rPr kumimoji="1" lang="en-US" altLang="ja-JP" sz="1600" dirty="0"/>
              <a:t>)</a:t>
            </a:r>
            <a:r>
              <a:rPr kumimoji="1" lang="ja-JP" altLang="en-US" sz="1600" dirty="0"/>
              <a:t>西木宣雄 </a:t>
            </a:r>
            <a:r>
              <a:rPr kumimoji="1" lang="en-US" altLang="ja-JP" sz="1600" dirty="0"/>
              <a:t>(</a:t>
            </a:r>
            <a:r>
              <a:rPr kumimoji="1" lang="ja-JP" altLang="en-US" sz="1600" dirty="0"/>
              <a:t>大阪大正</a:t>
            </a:r>
            <a:r>
              <a:rPr kumimoji="1" lang="en-US" altLang="ja-JP" sz="1600" dirty="0"/>
              <a:t>LC)</a:t>
            </a:r>
            <a:endParaRPr kumimoji="1" lang="ja-JP" altLang="en-US" sz="1600" dirty="0"/>
          </a:p>
        </p:txBody>
      </p:sp>
      <p:sp>
        <p:nvSpPr>
          <p:cNvPr id="37" name="テキスト ボックス 36"/>
          <p:cNvSpPr txBox="1"/>
          <p:nvPr/>
        </p:nvSpPr>
        <p:spPr>
          <a:xfrm>
            <a:off x="9864000" y="3507675"/>
            <a:ext cx="1800000" cy="584775"/>
          </a:xfrm>
          <a:prstGeom prst="rect">
            <a:avLst/>
          </a:prstGeom>
          <a:noFill/>
          <a:ln w="9525">
            <a:solidFill>
              <a:schemeClr val="accent1"/>
            </a:solidFill>
          </a:ln>
        </p:spPr>
        <p:txBody>
          <a:bodyPr wrap="square" rtlCol="0" anchor="ctr">
            <a:spAutoFit/>
          </a:bodyPr>
          <a:lstStyle/>
          <a:p>
            <a:pPr algn="ctr"/>
            <a:r>
              <a:rPr kumimoji="1" lang="ja-JP" altLang="en-US" sz="3200" b="1" dirty="0">
                <a:solidFill>
                  <a:srgbClr val="0070C0"/>
                </a:solidFill>
              </a:rPr>
              <a:t>ＬＣＩＦ</a:t>
            </a:r>
            <a:endParaRPr kumimoji="1" lang="en-US" altLang="ja-JP" sz="3200" b="1" dirty="0">
              <a:solidFill>
                <a:srgbClr val="0070C0"/>
              </a:solidFill>
            </a:endParaRPr>
          </a:p>
        </p:txBody>
      </p:sp>
      <p:sp>
        <p:nvSpPr>
          <p:cNvPr id="38" name="テキスト ボックス 37"/>
          <p:cNvSpPr txBox="1"/>
          <p:nvPr/>
        </p:nvSpPr>
        <p:spPr>
          <a:xfrm>
            <a:off x="9864000" y="4212000"/>
            <a:ext cx="2016149" cy="338554"/>
          </a:xfrm>
          <a:prstGeom prst="rect">
            <a:avLst/>
          </a:prstGeom>
          <a:noFill/>
        </p:spPr>
        <p:txBody>
          <a:bodyPr wrap="square" rtlCol="0">
            <a:spAutoFit/>
          </a:bodyPr>
          <a:lstStyle/>
          <a:p>
            <a:r>
              <a:rPr kumimoji="1" lang="ja-JP" altLang="en-US" sz="1600" dirty="0"/>
              <a:t>地区コーディネーター</a:t>
            </a:r>
            <a:endParaRPr kumimoji="1" lang="en-US" altLang="ja-JP" sz="1600" dirty="0"/>
          </a:p>
        </p:txBody>
      </p:sp>
      <p:cxnSp>
        <p:nvCxnSpPr>
          <p:cNvPr id="42" name="直線コネクタ 41"/>
          <p:cNvCxnSpPr/>
          <p:nvPr/>
        </p:nvCxnSpPr>
        <p:spPr>
          <a:xfrm flipV="1">
            <a:off x="3600000" y="2982731"/>
            <a:ext cx="0" cy="5388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V="1">
            <a:off x="5961261" y="2982731"/>
            <a:ext cx="0" cy="5388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V="1">
            <a:off x="8280000" y="2968869"/>
            <a:ext cx="0" cy="53880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6" name="テキスト ボックス 45"/>
          <p:cNvSpPr txBox="1"/>
          <p:nvPr/>
        </p:nvSpPr>
        <p:spPr>
          <a:xfrm>
            <a:off x="9663488" y="4572000"/>
            <a:ext cx="2597624" cy="338554"/>
          </a:xfrm>
          <a:prstGeom prst="rect">
            <a:avLst/>
          </a:prstGeom>
          <a:noFill/>
        </p:spPr>
        <p:txBody>
          <a:bodyPr wrap="square" rtlCol="0">
            <a:spAutoFit/>
          </a:bodyPr>
          <a:lstStyle/>
          <a:p>
            <a:r>
              <a:rPr kumimoji="1" lang="ja-JP" altLang="en-US" sz="1600" dirty="0"/>
              <a:t>佐野圭一</a:t>
            </a:r>
            <a:r>
              <a:rPr kumimoji="1" lang="en-US" altLang="ja-JP" sz="1600" dirty="0"/>
              <a:t>(</a:t>
            </a:r>
            <a:r>
              <a:rPr kumimoji="1" lang="ja-JP" altLang="en-US" sz="1600" dirty="0"/>
              <a:t>大阪すみの</a:t>
            </a:r>
            <a:r>
              <a:rPr kumimoji="1" lang="ja-JP" altLang="en-US" sz="1600" dirty="0" err="1"/>
              <a:t>え</a:t>
            </a:r>
            <a:r>
              <a:rPr kumimoji="1" lang="en-US" altLang="ja-JP" sz="1600" dirty="0"/>
              <a:t>LC)</a:t>
            </a:r>
            <a:endParaRPr kumimoji="1" lang="ja-JP" altLang="en-US" sz="1600" dirty="0"/>
          </a:p>
        </p:txBody>
      </p:sp>
      <p:sp>
        <p:nvSpPr>
          <p:cNvPr id="50" name="テキスト ボックス 49"/>
          <p:cNvSpPr txBox="1"/>
          <p:nvPr/>
        </p:nvSpPr>
        <p:spPr>
          <a:xfrm>
            <a:off x="5376640" y="1838683"/>
            <a:ext cx="3167285" cy="584775"/>
          </a:xfrm>
          <a:prstGeom prst="rect">
            <a:avLst/>
          </a:prstGeom>
          <a:noFill/>
        </p:spPr>
        <p:txBody>
          <a:bodyPr wrap="square" rtlCol="0">
            <a:spAutoFit/>
          </a:bodyPr>
          <a:lstStyle/>
          <a:p>
            <a:r>
              <a:rPr kumimoji="1" lang="ja-JP" altLang="en-US" sz="1600" u="sng" dirty="0"/>
              <a:t>ファシリテーター</a:t>
            </a:r>
            <a:endParaRPr kumimoji="1" lang="en-US" altLang="ja-JP" sz="1600" u="sng" dirty="0"/>
          </a:p>
          <a:p>
            <a:r>
              <a:rPr kumimoji="1" lang="ja-JP" altLang="en-US" sz="1600" dirty="0"/>
              <a:t>地区ガバナー：柿原勝彦</a:t>
            </a:r>
            <a:r>
              <a:rPr kumimoji="1" lang="en-US" altLang="ja-JP" sz="1600" dirty="0"/>
              <a:t>(</a:t>
            </a:r>
            <a:r>
              <a:rPr kumimoji="1" lang="ja-JP" altLang="en-US" sz="1600" dirty="0"/>
              <a:t>高槻</a:t>
            </a:r>
            <a:r>
              <a:rPr kumimoji="1" lang="en-US" altLang="ja-JP" sz="1600" dirty="0"/>
              <a:t>LC)</a:t>
            </a:r>
          </a:p>
        </p:txBody>
      </p:sp>
      <p:cxnSp>
        <p:nvCxnSpPr>
          <p:cNvPr id="52" name="直線コネクタ 51"/>
          <p:cNvCxnSpPr/>
          <p:nvPr/>
        </p:nvCxnSpPr>
        <p:spPr>
          <a:xfrm flipV="1">
            <a:off x="10728000" y="2968869"/>
            <a:ext cx="0" cy="54938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8279999" y="2988000"/>
            <a:ext cx="2446727"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56" name="角丸四角形 55"/>
          <p:cNvSpPr/>
          <p:nvPr/>
        </p:nvSpPr>
        <p:spPr>
          <a:xfrm>
            <a:off x="712425" y="533400"/>
            <a:ext cx="2602275" cy="516813"/>
          </a:xfrm>
          <a:prstGeom prst="roundRect">
            <a:avLst>
              <a:gd name="adj" fmla="val 49841"/>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876768" y="560973"/>
            <a:ext cx="2380782" cy="461665"/>
          </a:xfrm>
          <a:prstGeom prst="rect">
            <a:avLst/>
          </a:prstGeom>
          <a:noFill/>
        </p:spPr>
        <p:txBody>
          <a:bodyPr wrap="square" rtlCol="0">
            <a:spAutoFit/>
          </a:bodyPr>
          <a:lstStyle/>
          <a:p>
            <a:pPr algn="ctr"/>
            <a:r>
              <a:rPr kumimoji="1" lang="en-US" altLang="ja-JP" sz="2400" dirty="0"/>
              <a:t>335-B</a:t>
            </a:r>
            <a:r>
              <a:rPr kumimoji="1" lang="ja-JP" altLang="en-US" sz="2400" dirty="0"/>
              <a:t>地区レベル</a:t>
            </a:r>
          </a:p>
        </p:txBody>
      </p:sp>
      <p:sp>
        <p:nvSpPr>
          <p:cNvPr id="39" name="テキスト ボックス 38"/>
          <p:cNvSpPr txBox="1"/>
          <p:nvPr/>
        </p:nvSpPr>
        <p:spPr>
          <a:xfrm>
            <a:off x="360000" y="4212000"/>
            <a:ext cx="2016149" cy="338554"/>
          </a:xfrm>
          <a:prstGeom prst="rect">
            <a:avLst/>
          </a:prstGeom>
          <a:noFill/>
        </p:spPr>
        <p:txBody>
          <a:bodyPr wrap="square" rtlCol="0">
            <a:spAutoFit/>
          </a:bodyPr>
          <a:lstStyle/>
          <a:p>
            <a:r>
              <a:rPr kumimoji="1" lang="ja-JP" altLang="en-US" sz="1600" dirty="0"/>
              <a:t>地区コーディネーター</a:t>
            </a:r>
            <a:endParaRPr kumimoji="1" lang="en-US" altLang="ja-JP" sz="1600" dirty="0"/>
          </a:p>
        </p:txBody>
      </p:sp>
      <p:sp>
        <p:nvSpPr>
          <p:cNvPr id="40" name="テキスト ボックス 39"/>
          <p:cNvSpPr txBox="1"/>
          <p:nvPr/>
        </p:nvSpPr>
        <p:spPr>
          <a:xfrm>
            <a:off x="2700000" y="4212000"/>
            <a:ext cx="2016149" cy="338554"/>
          </a:xfrm>
          <a:prstGeom prst="rect">
            <a:avLst/>
          </a:prstGeom>
          <a:noFill/>
        </p:spPr>
        <p:txBody>
          <a:bodyPr wrap="square" rtlCol="0">
            <a:spAutoFit/>
          </a:bodyPr>
          <a:lstStyle/>
          <a:p>
            <a:r>
              <a:rPr kumimoji="1" lang="ja-JP" altLang="en-US" sz="1600" dirty="0"/>
              <a:t>地区コーディネーター</a:t>
            </a:r>
            <a:endParaRPr kumimoji="1" lang="en-US" altLang="ja-JP" sz="1600" dirty="0"/>
          </a:p>
        </p:txBody>
      </p:sp>
      <p:sp>
        <p:nvSpPr>
          <p:cNvPr id="41" name="テキスト ボックス 40"/>
          <p:cNvSpPr txBox="1"/>
          <p:nvPr/>
        </p:nvSpPr>
        <p:spPr>
          <a:xfrm>
            <a:off x="5040000" y="4212000"/>
            <a:ext cx="2016149" cy="338554"/>
          </a:xfrm>
          <a:prstGeom prst="rect">
            <a:avLst/>
          </a:prstGeom>
          <a:noFill/>
        </p:spPr>
        <p:txBody>
          <a:bodyPr wrap="square" rtlCol="0">
            <a:spAutoFit/>
          </a:bodyPr>
          <a:lstStyle/>
          <a:p>
            <a:r>
              <a:rPr kumimoji="1" lang="ja-JP" altLang="en-US" sz="1600" dirty="0"/>
              <a:t>地区コーディネーター</a:t>
            </a:r>
            <a:endParaRPr kumimoji="1" lang="en-US" altLang="ja-JP" sz="1600" dirty="0"/>
          </a:p>
        </p:txBody>
      </p:sp>
      <p:sp>
        <p:nvSpPr>
          <p:cNvPr id="45" name="テキスト ボックス 44"/>
          <p:cNvSpPr txBox="1"/>
          <p:nvPr/>
        </p:nvSpPr>
        <p:spPr>
          <a:xfrm>
            <a:off x="7380000" y="4212000"/>
            <a:ext cx="2016149" cy="338554"/>
          </a:xfrm>
          <a:prstGeom prst="rect">
            <a:avLst/>
          </a:prstGeom>
          <a:noFill/>
        </p:spPr>
        <p:txBody>
          <a:bodyPr wrap="square" rtlCol="0">
            <a:spAutoFit/>
          </a:bodyPr>
          <a:lstStyle/>
          <a:p>
            <a:r>
              <a:rPr kumimoji="1" lang="ja-JP" altLang="en-US" sz="1600" dirty="0"/>
              <a:t>地区コーディネーター</a:t>
            </a:r>
            <a:endParaRPr kumimoji="1" lang="en-US" altLang="ja-JP" sz="1600" dirty="0"/>
          </a:p>
        </p:txBody>
      </p:sp>
      <p:sp>
        <p:nvSpPr>
          <p:cNvPr id="49" name="テキスト ボックス 48"/>
          <p:cNvSpPr txBox="1"/>
          <p:nvPr/>
        </p:nvSpPr>
        <p:spPr>
          <a:xfrm>
            <a:off x="7120086" y="4932000"/>
            <a:ext cx="2803420" cy="338554"/>
          </a:xfrm>
          <a:prstGeom prst="rect">
            <a:avLst/>
          </a:prstGeom>
          <a:noFill/>
        </p:spPr>
        <p:txBody>
          <a:bodyPr wrap="square" rtlCol="0">
            <a:spAutoFit/>
          </a:bodyPr>
          <a:lstStyle/>
          <a:p>
            <a:r>
              <a:rPr kumimoji="1" lang="en-US" altLang="ja-JP" sz="1600" dirty="0"/>
              <a:t>(</a:t>
            </a:r>
            <a:r>
              <a:rPr kumimoji="1" lang="ja-JP" altLang="en-US" sz="1600" dirty="0"/>
              <a:t>副</a:t>
            </a:r>
            <a:r>
              <a:rPr kumimoji="1" lang="en-US" altLang="ja-JP" sz="1600" dirty="0"/>
              <a:t>)</a:t>
            </a:r>
            <a:r>
              <a:rPr kumimoji="1" lang="ja-JP" altLang="en-US" sz="1600" dirty="0"/>
              <a:t>鯖江敏子 </a:t>
            </a:r>
            <a:r>
              <a:rPr kumimoji="1" lang="en-US" altLang="ja-JP" sz="1600" dirty="0"/>
              <a:t>(</a:t>
            </a:r>
            <a:r>
              <a:rPr kumimoji="1" lang="ja-JP" altLang="en-US" sz="1600" dirty="0"/>
              <a:t>茨木ﾊｰﾓﾆｰ</a:t>
            </a:r>
            <a:r>
              <a:rPr kumimoji="1" lang="en-US" altLang="ja-JP" sz="1600" dirty="0"/>
              <a:t>LC)</a:t>
            </a:r>
            <a:endParaRPr kumimoji="1" lang="ja-JP" altLang="en-US" sz="1600" dirty="0"/>
          </a:p>
        </p:txBody>
      </p:sp>
      <p:sp>
        <p:nvSpPr>
          <p:cNvPr id="5" name="テキスト ボックス 4"/>
          <p:cNvSpPr txBox="1"/>
          <p:nvPr/>
        </p:nvSpPr>
        <p:spPr>
          <a:xfrm>
            <a:off x="7802364" y="791805"/>
            <a:ext cx="3943350" cy="646331"/>
          </a:xfrm>
          <a:prstGeom prst="rect">
            <a:avLst/>
          </a:prstGeom>
          <a:noFill/>
        </p:spPr>
        <p:txBody>
          <a:bodyPr wrap="square" rtlCol="0">
            <a:spAutoFit/>
          </a:bodyPr>
          <a:lstStyle/>
          <a:p>
            <a:r>
              <a:rPr lang="ja-JP" altLang="en-US" b="1" dirty="0"/>
              <a:t>★</a:t>
            </a:r>
            <a:r>
              <a:rPr lang="ja-JP" altLang="ja-JP" b="1" dirty="0"/>
              <a:t>ファシリテーター</a:t>
            </a:r>
            <a:r>
              <a:rPr lang="ja-JP" altLang="ja-JP" dirty="0"/>
              <a:t>（ facilitator）とは、</a:t>
            </a:r>
            <a:endParaRPr lang="en-US" altLang="ja-JP" dirty="0"/>
          </a:p>
          <a:p>
            <a:r>
              <a:rPr lang="ja-JP" altLang="en-US" dirty="0"/>
              <a:t>　</a:t>
            </a:r>
            <a:r>
              <a:rPr lang="ja-JP" altLang="ja-JP" b="1" u="sng" dirty="0">
                <a:solidFill>
                  <a:srgbClr val="FF0000"/>
                </a:solidFill>
              </a:rPr>
              <a:t>促進者</a:t>
            </a:r>
            <a:r>
              <a:rPr lang="ja-JP" altLang="ja-JP" dirty="0"/>
              <a:t>を意味する言葉。</a:t>
            </a:r>
            <a:endParaRPr kumimoji="1" lang="ja-JP" altLang="en-US" dirty="0"/>
          </a:p>
        </p:txBody>
      </p:sp>
      <p:sp>
        <p:nvSpPr>
          <p:cNvPr id="6" name="テキスト ボックス 5"/>
          <p:cNvSpPr txBox="1"/>
          <p:nvPr/>
        </p:nvSpPr>
        <p:spPr>
          <a:xfrm>
            <a:off x="3510743" y="5552750"/>
            <a:ext cx="5414891" cy="461665"/>
          </a:xfrm>
          <a:prstGeom prst="rect">
            <a:avLst/>
          </a:prstGeom>
          <a:noFill/>
        </p:spPr>
        <p:txBody>
          <a:bodyPr wrap="square" rtlCol="0">
            <a:spAutoFit/>
          </a:bodyPr>
          <a:lstStyle/>
          <a:p>
            <a:r>
              <a:rPr kumimoji="1" lang="ja-JP" altLang="en-US" sz="2400" dirty="0"/>
              <a:t>（地区コーディネーターの任期は１年間）</a:t>
            </a:r>
          </a:p>
        </p:txBody>
      </p:sp>
    </p:spTree>
    <p:extLst>
      <p:ext uri="{BB962C8B-B14F-4D97-AF65-F5344CB8AC3E}">
        <p14:creationId xmlns:p14="http://schemas.microsoft.com/office/powerpoint/2010/main" val="833083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500"/>
                                        <p:tgtEl>
                                          <p:spTgt spid="34"/>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left)">
                                      <p:cBhvr>
                                        <p:cTn id="47" dur="5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37"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barn(outVertical)">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P spid="32" grpId="0"/>
      <p:bldP spid="34" grpId="0"/>
      <p:bldP spid="38" grpId="0"/>
      <p:bldP spid="46" grpId="0"/>
      <p:bldP spid="50" grpId="0"/>
      <p:bldP spid="39" grpId="0"/>
      <p:bldP spid="40" grpId="0"/>
      <p:bldP spid="41" grpId="0"/>
      <p:bldP spid="45" grpId="0"/>
      <p:bldP spid="49"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028476" y="1115299"/>
            <a:ext cx="2076450" cy="584775"/>
          </a:xfrm>
          <a:prstGeom prst="rect">
            <a:avLst/>
          </a:prstGeom>
          <a:noFill/>
          <a:ln w="19050">
            <a:solidFill>
              <a:schemeClr val="tx1"/>
            </a:solidFill>
          </a:ln>
        </p:spPr>
        <p:txBody>
          <a:bodyPr wrap="square" rtlCol="0" anchor="ctr">
            <a:spAutoFit/>
          </a:bodyPr>
          <a:lstStyle/>
          <a:p>
            <a:pPr algn="ctr"/>
            <a:r>
              <a:rPr kumimoji="1" lang="ja-JP" altLang="en-US" sz="3200" b="1" dirty="0">
                <a:solidFill>
                  <a:srgbClr val="0070C0"/>
                </a:solidFill>
              </a:rPr>
              <a:t>ＧＡＴ</a:t>
            </a:r>
            <a:endParaRPr kumimoji="1" lang="en-US" altLang="ja-JP" sz="3200" b="1" dirty="0">
              <a:solidFill>
                <a:srgbClr val="0070C0"/>
              </a:solidFill>
            </a:endParaRPr>
          </a:p>
        </p:txBody>
      </p:sp>
      <p:sp>
        <p:nvSpPr>
          <p:cNvPr id="4" name="テキスト ボックス 3"/>
          <p:cNvSpPr txBox="1"/>
          <p:nvPr/>
        </p:nvSpPr>
        <p:spPr>
          <a:xfrm>
            <a:off x="360000" y="3507675"/>
            <a:ext cx="1800000" cy="540000"/>
          </a:xfrm>
          <a:prstGeom prst="rect">
            <a:avLst/>
          </a:prstGeom>
          <a:noFill/>
          <a:ln w="12700">
            <a:solidFill>
              <a:schemeClr val="tx1"/>
            </a:solidFill>
          </a:ln>
        </p:spPr>
        <p:txBody>
          <a:bodyPr wrap="square" rtlCol="0" anchor="ctr">
            <a:spAutoFit/>
          </a:bodyPr>
          <a:lstStyle/>
          <a:p>
            <a:pPr algn="ctr"/>
            <a:r>
              <a:rPr kumimoji="1" lang="ja-JP" altLang="en-US" sz="3200" b="1" dirty="0">
                <a:solidFill>
                  <a:srgbClr val="0070C0"/>
                </a:solidFill>
              </a:rPr>
              <a:t>ＧＳＴ</a:t>
            </a:r>
            <a:endParaRPr kumimoji="1" lang="en-US" altLang="ja-JP" sz="3200" b="1" dirty="0">
              <a:solidFill>
                <a:srgbClr val="0070C0"/>
              </a:solidFill>
            </a:endParaRPr>
          </a:p>
        </p:txBody>
      </p:sp>
      <p:sp>
        <p:nvSpPr>
          <p:cNvPr id="8" name="テキスト ボックス 7"/>
          <p:cNvSpPr txBox="1"/>
          <p:nvPr/>
        </p:nvSpPr>
        <p:spPr>
          <a:xfrm>
            <a:off x="2700000" y="3507675"/>
            <a:ext cx="1800000" cy="540000"/>
          </a:xfrm>
          <a:prstGeom prst="rect">
            <a:avLst/>
          </a:prstGeom>
          <a:noFill/>
          <a:ln w="9525">
            <a:solidFill>
              <a:schemeClr val="tx1"/>
            </a:solidFill>
          </a:ln>
        </p:spPr>
        <p:txBody>
          <a:bodyPr wrap="square" rtlCol="0" anchor="ctr">
            <a:spAutoFit/>
          </a:bodyPr>
          <a:lstStyle/>
          <a:p>
            <a:pPr algn="ctr"/>
            <a:r>
              <a:rPr kumimoji="1" lang="ja-JP" altLang="en-US" sz="3200" b="1" dirty="0">
                <a:solidFill>
                  <a:srgbClr val="0070C0"/>
                </a:solidFill>
              </a:rPr>
              <a:t>ＧＬＴ</a:t>
            </a:r>
            <a:endParaRPr kumimoji="1" lang="en-US" altLang="ja-JP" sz="3200" b="1" dirty="0">
              <a:solidFill>
                <a:srgbClr val="0070C0"/>
              </a:solidFill>
            </a:endParaRPr>
          </a:p>
        </p:txBody>
      </p:sp>
      <p:sp>
        <p:nvSpPr>
          <p:cNvPr id="13" name="テキスト ボックス 12"/>
          <p:cNvSpPr txBox="1"/>
          <p:nvPr/>
        </p:nvSpPr>
        <p:spPr>
          <a:xfrm>
            <a:off x="5040000" y="3507675"/>
            <a:ext cx="1800000" cy="584775"/>
          </a:xfrm>
          <a:prstGeom prst="rect">
            <a:avLst/>
          </a:prstGeom>
          <a:noFill/>
          <a:ln w="9525">
            <a:solidFill>
              <a:schemeClr val="tx1"/>
            </a:solidFill>
          </a:ln>
        </p:spPr>
        <p:txBody>
          <a:bodyPr wrap="square" rtlCol="0" anchor="ctr">
            <a:spAutoFit/>
          </a:bodyPr>
          <a:lstStyle/>
          <a:p>
            <a:pPr algn="ctr"/>
            <a:r>
              <a:rPr kumimoji="1" lang="ja-JP" altLang="en-US" sz="3200" b="1" dirty="0">
                <a:solidFill>
                  <a:srgbClr val="0070C0"/>
                </a:solidFill>
              </a:rPr>
              <a:t>ＧＭＴ</a:t>
            </a:r>
            <a:endParaRPr kumimoji="1" lang="en-US" altLang="ja-JP" sz="3200" b="1" dirty="0">
              <a:solidFill>
                <a:srgbClr val="0070C0"/>
              </a:solidFill>
            </a:endParaRPr>
          </a:p>
        </p:txBody>
      </p:sp>
      <p:sp>
        <p:nvSpPr>
          <p:cNvPr id="17" name="テキスト ボックス 16"/>
          <p:cNvSpPr txBox="1"/>
          <p:nvPr/>
        </p:nvSpPr>
        <p:spPr>
          <a:xfrm>
            <a:off x="7380000" y="3507675"/>
            <a:ext cx="1800000" cy="584775"/>
          </a:xfrm>
          <a:prstGeom prst="rect">
            <a:avLst/>
          </a:prstGeom>
          <a:noFill/>
          <a:ln w="9525">
            <a:solidFill>
              <a:schemeClr val="accent1"/>
            </a:solidFill>
          </a:ln>
        </p:spPr>
        <p:txBody>
          <a:bodyPr wrap="square" rtlCol="0" anchor="ctr">
            <a:spAutoFit/>
          </a:bodyPr>
          <a:lstStyle/>
          <a:p>
            <a:pPr algn="ctr"/>
            <a:r>
              <a:rPr kumimoji="1" lang="ja-JP" altLang="en-US" sz="3200" b="1" dirty="0">
                <a:solidFill>
                  <a:srgbClr val="0070C0"/>
                </a:solidFill>
              </a:rPr>
              <a:t>ＦＷＴ</a:t>
            </a:r>
            <a:endParaRPr kumimoji="1" lang="en-US" altLang="ja-JP" sz="3200" b="1" dirty="0">
              <a:solidFill>
                <a:srgbClr val="0070C0"/>
              </a:solidFill>
            </a:endParaRPr>
          </a:p>
        </p:txBody>
      </p:sp>
      <p:cxnSp>
        <p:nvCxnSpPr>
          <p:cNvPr id="22" name="直線コネクタ 21"/>
          <p:cNvCxnSpPr>
            <a:stCxn id="4" idx="0"/>
          </p:cNvCxnSpPr>
          <p:nvPr/>
        </p:nvCxnSpPr>
        <p:spPr>
          <a:xfrm flipV="1">
            <a:off x="1260000" y="2968869"/>
            <a:ext cx="0" cy="5388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259999" y="2982731"/>
            <a:ext cx="7020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直線コネクタ 25"/>
          <p:cNvCxnSpPr>
            <a:endCxn id="2" idx="2"/>
          </p:cNvCxnSpPr>
          <p:nvPr/>
        </p:nvCxnSpPr>
        <p:spPr>
          <a:xfrm flipV="1">
            <a:off x="5066701" y="1700074"/>
            <a:ext cx="0" cy="126879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9842026" y="3507675"/>
            <a:ext cx="1800000" cy="584775"/>
          </a:xfrm>
          <a:prstGeom prst="rect">
            <a:avLst/>
          </a:prstGeom>
          <a:noFill/>
          <a:ln w="9525">
            <a:solidFill>
              <a:schemeClr val="accent1"/>
            </a:solidFill>
          </a:ln>
        </p:spPr>
        <p:txBody>
          <a:bodyPr wrap="square" rtlCol="0" anchor="ctr">
            <a:spAutoFit/>
          </a:bodyPr>
          <a:lstStyle/>
          <a:p>
            <a:pPr algn="ctr"/>
            <a:r>
              <a:rPr kumimoji="1" lang="ja-JP" altLang="en-US" sz="3200" b="1" dirty="0">
                <a:solidFill>
                  <a:srgbClr val="0070C0"/>
                </a:solidFill>
              </a:rPr>
              <a:t>ＬＣＩＦ</a:t>
            </a:r>
            <a:endParaRPr kumimoji="1" lang="en-US" altLang="ja-JP" sz="3200" b="1" dirty="0">
              <a:solidFill>
                <a:srgbClr val="0070C0"/>
              </a:solidFill>
            </a:endParaRPr>
          </a:p>
        </p:txBody>
      </p:sp>
      <p:sp>
        <p:nvSpPr>
          <p:cNvPr id="38" name="テキスト ボックス 37"/>
          <p:cNvSpPr txBox="1"/>
          <p:nvPr/>
        </p:nvSpPr>
        <p:spPr>
          <a:xfrm>
            <a:off x="9425669" y="4320000"/>
            <a:ext cx="2603763" cy="707886"/>
          </a:xfrm>
          <a:prstGeom prst="rect">
            <a:avLst/>
          </a:prstGeom>
          <a:noFill/>
        </p:spPr>
        <p:txBody>
          <a:bodyPr wrap="square" rtlCol="0">
            <a:spAutoFit/>
          </a:bodyPr>
          <a:lstStyle/>
          <a:p>
            <a:pPr algn="ctr"/>
            <a:r>
              <a:rPr kumimoji="1" lang="ja-JP" altLang="en-US" sz="2000" dirty="0">
                <a:latin typeface="+mn-ea"/>
              </a:rPr>
              <a:t>クラブコーディネーター</a:t>
            </a:r>
            <a:endParaRPr kumimoji="1" lang="en-US" altLang="ja-JP" sz="2000" dirty="0">
              <a:latin typeface="+mn-ea"/>
            </a:endParaRPr>
          </a:p>
          <a:p>
            <a:pPr algn="ctr"/>
            <a:r>
              <a:rPr kumimoji="1" lang="ja-JP" altLang="en-US" sz="2000" dirty="0">
                <a:latin typeface="+mn-ea"/>
              </a:rPr>
              <a:t>（前会長を推奨）</a:t>
            </a:r>
            <a:endParaRPr kumimoji="1" lang="en-US" altLang="ja-JP" sz="2000" dirty="0">
              <a:latin typeface="+mn-ea"/>
            </a:endParaRPr>
          </a:p>
        </p:txBody>
      </p:sp>
      <p:cxnSp>
        <p:nvCxnSpPr>
          <p:cNvPr id="42" name="直線コネクタ 41"/>
          <p:cNvCxnSpPr/>
          <p:nvPr/>
        </p:nvCxnSpPr>
        <p:spPr>
          <a:xfrm flipV="1">
            <a:off x="3600000" y="2982731"/>
            <a:ext cx="0" cy="5388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flipV="1">
            <a:off x="5961261" y="2982731"/>
            <a:ext cx="0" cy="5388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flipV="1">
            <a:off x="8280000" y="2968869"/>
            <a:ext cx="0" cy="53880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5376640" y="1838683"/>
            <a:ext cx="2499665" cy="830997"/>
          </a:xfrm>
          <a:prstGeom prst="rect">
            <a:avLst/>
          </a:prstGeom>
          <a:noFill/>
        </p:spPr>
        <p:txBody>
          <a:bodyPr wrap="square" rtlCol="0">
            <a:spAutoFit/>
          </a:bodyPr>
          <a:lstStyle/>
          <a:p>
            <a:r>
              <a:rPr kumimoji="1" lang="ja-JP" altLang="en-US" sz="2400" u="sng" dirty="0">
                <a:latin typeface="+mn-ea"/>
              </a:rPr>
              <a:t>ファシリテーター</a:t>
            </a:r>
            <a:r>
              <a:rPr kumimoji="1" lang="ja-JP" altLang="en-US" sz="2400" dirty="0">
                <a:latin typeface="+mn-ea"/>
              </a:rPr>
              <a:t>：</a:t>
            </a:r>
            <a:endParaRPr kumimoji="1" lang="en-US" altLang="ja-JP" sz="2400" dirty="0">
              <a:latin typeface="+mn-ea"/>
            </a:endParaRPr>
          </a:p>
          <a:p>
            <a:r>
              <a:rPr kumimoji="1" lang="ja-JP" altLang="en-US" sz="2400" dirty="0">
                <a:latin typeface="+mn-ea"/>
              </a:rPr>
              <a:t>クラブ会長</a:t>
            </a:r>
            <a:endParaRPr kumimoji="1" lang="en-US" altLang="ja-JP" sz="2400" u="sng" dirty="0">
              <a:latin typeface="+mn-ea"/>
            </a:endParaRPr>
          </a:p>
        </p:txBody>
      </p:sp>
      <p:cxnSp>
        <p:nvCxnSpPr>
          <p:cNvPr id="52" name="直線コネクタ 51"/>
          <p:cNvCxnSpPr/>
          <p:nvPr/>
        </p:nvCxnSpPr>
        <p:spPr>
          <a:xfrm flipV="1">
            <a:off x="10727326" y="2968869"/>
            <a:ext cx="0" cy="54938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8279999" y="2978394"/>
            <a:ext cx="2446727"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56" name="角丸四角形 55"/>
          <p:cNvSpPr/>
          <p:nvPr/>
        </p:nvSpPr>
        <p:spPr>
          <a:xfrm>
            <a:off x="712425" y="533400"/>
            <a:ext cx="2602275" cy="516813"/>
          </a:xfrm>
          <a:prstGeom prst="roundRect">
            <a:avLst>
              <a:gd name="adj" fmla="val 49841"/>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テキスト ボックス 56"/>
          <p:cNvSpPr txBox="1"/>
          <p:nvPr/>
        </p:nvSpPr>
        <p:spPr>
          <a:xfrm>
            <a:off x="876768" y="560973"/>
            <a:ext cx="2380782" cy="461665"/>
          </a:xfrm>
          <a:prstGeom prst="rect">
            <a:avLst/>
          </a:prstGeom>
          <a:noFill/>
        </p:spPr>
        <p:txBody>
          <a:bodyPr wrap="square" rtlCol="0">
            <a:spAutoFit/>
          </a:bodyPr>
          <a:lstStyle/>
          <a:p>
            <a:pPr algn="ctr"/>
            <a:r>
              <a:rPr kumimoji="1" lang="ja-JP" altLang="en-US" sz="2400" dirty="0"/>
              <a:t>クラブレベル</a:t>
            </a:r>
          </a:p>
        </p:txBody>
      </p:sp>
      <p:sp>
        <p:nvSpPr>
          <p:cNvPr id="40" name="テキスト ボックス 39"/>
          <p:cNvSpPr txBox="1"/>
          <p:nvPr/>
        </p:nvSpPr>
        <p:spPr>
          <a:xfrm>
            <a:off x="2784393" y="4320000"/>
            <a:ext cx="1631213" cy="461665"/>
          </a:xfrm>
          <a:prstGeom prst="rect">
            <a:avLst/>
          </a:prstGeom>
          <a:noFill/>
        </p:spPr>
        <p:txBody>
          <a:bodyPr wrap="square" rtlCol="0">
            <a:spAutoFit/>
          </a:bodyPr>
          <a:lstStyle/>
          <a:p>
            <a:pPr algn="ctr"/>
            <a:r>
              <a:rPr kumimoji="1" lang="ja-JP" altLang="en-US" sz="2400" dirty="0">
                <a:latin typeface="+mn-ea"/>
              </a:rPr>
              <a:t>第１</a:t>
            </a:r>
            <a:r>
              <a:rPr kumimoji="1" lang="ja-JP" altLang="en-US" sz="2400" dirty="0"/>
              <a:t>副会長</a:t>
            </a:r>
            <a:endParaRPr kumimoji="1" lang="en-US" altLang="ja-JP" sz="2400" dirty="0"/>
          </a:p>
        </p:txBody>
      </p:sp>
      <p:sp>
        <p:nvSpPr>
          <p:cNvPr id="41" name="テキスト ボックス 40"/>
          <p:cNvSpPr txBox="1"/>
          <p:nvPr/>
        </p:nvSpPr>
        <p:spPr>
          <a:xfrm>
            <a:off x="4938368" y="4320000"/>
            <a:ext cx="2016149" cy="461665"/>
          </a:xfrm>
          <a:prstGeom prst="rect">
            <a:avLst/>
          </a:prstGeom>
          <a:noFill/>
        </p:spPr>
        <p:txBody>
          <a:bodyPr wrap="square" rtlCol="0">
            <a:spAutoFit/>
          </a:bodyPr>
          <a:lstStyle/>
          <a:p>
            <a:pPr algn="ctr"/>
            <a:r>
              <a:rPr kumimoji="1" lang="ja-JP" altLang="en-US" sz="2400" dirty="0"/>
              <a:t>会員委員長</a:t>
            </a:r>
            <a:endParaRPr kumimoji="1" lang="en-US" altLang="ja-JP" sz="2400" dirty="0"/>
          </a:p>
        </p:txBody>
      </p:sp>
      <p:sp>
        <p:nvSpPr>
          <p:cNvPr id="45" name="テキスト ボックス 44"/>
          <p:cNvSpPr txBox="1"/>
          <p:nvPr/>
        </p:nvSpPr>
        <p:spPr>
          <a:xfrm>
            <a:off x="7271924" y="4320000"/>
            <a:ext cx="2016149" cy="461665"/>
          </a:xfrm>
          <a:prstGeom prst="rect">
            <a:avLst/>
          </a:prstGeom>
          <a:noFill/>
        </p:spPr>
        <p:txBody>
          <a:bodyPr wrap="square" rtlCol="0" anchor="ctr">
            <a:spAutoFit/>
          </a:bodyPr>
          <a:lstStyle/>
          <a:p>
            <a:pPr algn="ctr"/>
            <a:r>
              <a:rPr kumimoji="1" lang="en-US" altLang="ja-JP" sz="2400" dirty="0">
                <a:latin typeface="+mn-ea"/>
              </a:rPr>
              <a:t>FWT</a:t>
            </a:r>
            <a:r>
              <a:rPr kumimoji="1" lang="ja-JP" altLang="en-US" sz="2400" dirty="0">
                <a:latin typeface="+mn-ea"/>
              </a:rPr>
              <a:t>担当役員</a:t>
            </a:r>
            <a:endParaRPr kumimoji="1" lang="en-US" altLang="ja-JP" sz="2400" dirty="0">
              <a:latin typeface="+mn-ea"/>
            </a:endParaRPr>
          </a:p>
        </p:txBody>
      </p:sp>
      <p:sp>
        <p:nvSpPr>
          <p:cNvPr id="5" name="テキスト ボックス 4"/>
          <p:cNvSpPr txBox="1"/>
          <p:nvPr/>
        </p:nvSpPr>
        <p:spPr>
          <a:xfrm>
            <a:off x="7802364" y="791805"/>
            <a:ext cx="3943350" cy="646331"/>
          </a:xfrm>
          <a:prstGeom prst="rect">
            <a:avLst/>
          </a:prstGeom>
          <a:noFill/>
        </p:spPr>
        <p:txBody>
          <a:bodyPr wrap="square" rtlCol="0">
            <a:spAutoFit/>
          </a:bodyPr>
          <a:lstStyle/>
          <a:p>
            <a:r>
              <a:rPr lang="ja-JP" altLang="en-US" b="1" dirty="0"/>
              <a:t>★</a:t>
            </a:r>
            <a:r>
              <a:rPr lang="ja-JP" altLang="ja-JP" b="1" dirty="0"/>
              <a:t>ファシリテーター</a:t>
            </a:r>
            <a:r>
              <a:rPr lang="ja-JP" altLang="ja-JP" dirty="0"/>
              <a:t>（ facilitator）とは、</a:t>
            </a:r>
            <a:endParaRPr lang="en-US" altLang="ja-JP" dirty="0"/>
          </a:p>
          <a:p>
            <a:r>
              <a:rPr lang="ja-JP" altLang="en-US" dirty="0"/>
              <a:t>　</a:t>
            </a:r>
            <a:r>
              <a:rPr lang="ja-JP" altLang="ja-JP" b="1" u="sng" dirty="0">
                <a:solidFill>
                  <a:srgbClr val="FF0000"/>
                </a:solidFill>
              </a:rPr>
              <a:t>促進者</a:t>
            </a:r>
            <a:r>
              <a:rPr lang="ja-JP" altLang="ja-JP" dirty="0"/>
              <a:t>を意味する言葉。</a:t>
            </a:r>
            <a:endParaRPr kumimoji="1" lang="ja-JP" altLang="en-US" dirty="0"/>
          </a:p>
        </p:txBody>
      </p:sp>
      <p:sp>
        <p:nvSpPr>
          <p:cNvPr id="3" name="テキスト ボックス 2"/>
          <p:cNvSpPr txBox="1"/>
          <p:nvPr/>
        </p:nvSpPr>
        <p:spPr>
          <a:xfrm>
            <a:off x="360000" y="4320000"/>
            <a:ext cx="1799999" cy="461665"/>
          </a:xfrm>
          <a:prstGeom prst="rect">
            <a:avLst/>
          </a:prstGeom>
          <a:noFill/>
        </p:spPr>
        <p:txBody>
          <a:bodyPr wrap="square" rtlCol="0">
            <a:spAutoFit/>
          </a:bodyPr>
          <a:lstStyle/>
          <a:p>
            <a:pPr algn="ctr"/>
            <a:r>
              <a:rPr kumimoji="1" lang="ja-JP" altLang="en-US" sz="2400" dirty="0"/>
              <a:t>奉仕委員長</a:t>
            </a:r>
          </a:p>
        </p:txBody>
      </p:sp>
    </p:spTree>
    <p:extLst>
      <p:ext uri="{BB962C8B-B14F-4D97-AF65-F5344CB8AC3E}">
        <p14:creationId xmlns:p14="http://schemas.microsoft.com/office/powerpoint/2010/main" val="24273414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left)">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up)">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0" grpId="0"/>
      <p:bldP spid="40" grpId="0"/>
      <p:bldP spid="41" grpId="0"/>
      <p:bldP spid="45"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900000" y="1368000"/>
            <a:ext cx="4089400" cy="400110"/>
          </a:xfrm>
          <a:prstGeom prst="rect">
            <a:avLst/>
          </a:prstGeom>
          <a:noFill/>
        </p:spPr>
        <p:txBody>
          <a:bodyPr wrap="square" rtlCol="0">
            <a:spAutoFit/>
          </a:bodyPr>
          <a:lstStyle/>
          <a:p>
            <a:r>
              <a:rPr kumimoji="1" lang="ja-JP" altLang="en-US" sz="2000" dirty="0">
                <a:latin typeface="ＭＳ Ｐ明朝" panose="02020600040205080304" pitchFamily="18" charset="-128"/>
                <a:ea typeface="ＭＳ Ｐ明朝" panose="02020600040205080304" pitchFamily="18" charset="-128"/>
              </a:rPr>
              <a:t>◆標準版クラブ会則第７条　</a:t>
            </a:r>
            <a:r>
              <a:rPr kumimoji="1" lang="ja-JP" altLang="en-US" sz="2000" dirty="0">
                <a:latin typeface="+mn-ea"/>
              </a:rPr>
              <a:t>役員</a:t>
            </a:r>
          </a:p>
        </p:txBody>
      </p:sp>
      <p:sp>
        <p:nvSpPr>
          <p:cNvPr id="4" name="テキスト ボックス 3"/>
          <p:cNvSpPr txBox="1"/>
          <p:nvPr/>
        </p:nvSpPr>
        <p:spPr>
          <a:xfrm>
            <a:off x="1080000" y="1908000"/>
            <a:ext cx="1676400" cy="400110"/>
          </a:xfrm>
          <a:prstGeom prst="rect">
            <a:avLst/>
          </a:prstGeom>
          <a:noFill/>
        </p:spPr>
        <p:txBody>
          <a:bodyPr wrap="square" rtlCol="0">
            <a:spAutoFit/>
          </a:bodyPr>
          <a:lstStyle/>
          <a:p>
            <a:r>
              <a:rPr kumimoji="1" lang="ja-JP" altLang="en-US" sz="2000" dirty="0"/>
              <a:t>第１項　役員。</a:t>
            </a:r>
          </a:p>
        </p:txBody>
      </p:sp>
      <p:sp>
        <p:nvSpPr>
          <p:cNvPr id="5" name="テキスト ボックス 4"/>
          <p:cNvSpPr txBox="1"/>
          <p:nvPr/>
        </p:nvSpPr>
        <p:spPr>
          <a:xfrm>
            <a:off x="1800000" y="2340000"/>
            <a:ext cx="9296400" cy="830997"/>
          </a:xfrm>
          <a:prstGeom prst="rect">
            <a:avLst/>
          </a:prstGeom>
          <a:noFill/>
        </p:spPr>
        <p:txBody>
          <a:bodyPr wrap="square" rtlCol="0" anchor="ctr">
            <a:spAutoFit/>
          </a:bodyPr>
          <a:lstStyle/>
          <a:p>
            <a:r>
              <a:rPr kumimoji="1" lang="ja-JP" altLang="en-US" sz="2400" dirty="0">
                <a:latin typeface="ＭＳ Ｐ明朝" panose="02020600040205080304" pitchFamily="18" charset="-128"/>
                <a:ea typeface="ＭＳ Ｐ明朝" panose="02020600040205080304" pitchFamily="18" charset="-128"/>
              </a:rPr>
              <a:t>会長、前会長、副会長、幹事、会計、</a:t>
            </a:r>
            <a:r>
              <a:rPr kumimoji="1" lang="ja-JP" altLang="en-US" sz="2400" b="1" dirty="0">
                <a:solidFill>
                  <a:srgbClr val="FF0000"/>
                </a:solidFill>
                <a:latin typeface="ＭＳ Ｐ明朝" panose="02020600040205080304" pitchFamily="18" charset="-128"/>
                <a:ea typeface="ＭＳ Ｐ明朝" panose="02020600040205080304" pitchFamily="18" charset="-128"/>
              </a:rPr>
              <a:t>奉仕委員長</a:t>
            </a:r>
            <a:r>
              <a:rPr kumimoji="1" lang="ja-JP" altLang="en-US" sz="2400" dirty="0">
                <a:latin typeface="ＭＳ Ｐ明朝" panose="02020600040205080304" pitchFamily="18" charset="-128"/>
                <a:ea typeface="ＭＳ Ｐ明朝" panose="02020600040205080304" pitchFamily="18" charset="-128"/>
              </a:rPr>
              <a:t>、</a:t>
            </a:r>
            <a:r>
              <a:rPr kumimoji="1" lang="ja-JP" altLang="en-US" sz="2400" b="1" dirty="0" smtClean="0">
                <a:solidFill>
                  <a:srgbClr val="FF0000"/>
                </a:solidFill>
                <a:latin typeface="ＭＳ Ｐ明朝" panose="02020600040205080304" pitchFamily="18" charset="-128"/>
                <a:ea typeface="ＭＳ Ｐ明朝" panose="02020600040205080304" pitchFamily="18" charset="-128"/>
              </a:rPr>
              <a:t>マーケティング</a:t>
            </a:r>
            <a:r>
              <a:rPr kumimoji="1" lang="ja-JP" altLang="en-US" sz="2400" b="1" dirty="0">
                <a:solidFill>
                  <a:srgbClr val="FF0000"/>
                </a:solidFill>
                <a:latin typeface="ＭＳ Ｐ明朝" panose="02020600040205080304" pitchFamily="18" charset="-128"/>
                <a:ea typeface="ＭＳ Ｐ明朝" panose="02020600040205080304" pitchFamily="18" charset="-128"/>
              </a:rPr>
              <a:t>・コミュニケーション委員長</a:t>
            </a:r>
            <a:r>
              <a:rPr kumimoji="1" lang="ja-JP" altLang="en-US" sz="2400" dirty="0" smtClean="0">
                <a:latin typeface="ＭＳ Ｐ明朝" panose="02020600040205080304" pitchFamily="18" charset="-128"/>
                <a:ea typeface="ＭＳ Ｐ明朝" panose="02020600040205080304" pitchFamily="18" charset="-128"/>
              </a:rPr>
              <a:t>、並びに会員</a:t>
            </a:r>
            <a:r>
              <a:rPr kumimoji="1" lang="ja-JP" altLang="en-US" sz="2400" dirty="0">
                <a:latin typeface="ＭＳ Ｐ明朝" panose="02020600040205080304" pitchFamily="18" charset="-128"/>
                <a:ea typeface="ＭＳ Ｐ明朝" panose="02020600040205080304" pitchFamily="18" charset="-128"/>
              </a:rPr>
              <a:t>委員長を、本クラブの役員とする。</a:t>
            </a:r>
          </a:p>
        </p:txBody>
      </p:sp>
      <p:sp>
        <p:nvSpPr>
          <p:cNvPr id="7" name="テキスト ボックス 6"/>
          <p:cNvSpPr txBox="1"/>
          <p:nvPr/>
        </p:nvSpPr>
        <p:spPr>
          <a:xfrm>
            <a:off x="900000" y="3420000"/>
            <a:ext cx="4089400" cy="400110"/>
          </a:xfrm>
          <a:prstGeom prst="rect">
            <a:avLst/>
          </a:prstGeom>
          <a:noFill/>
        </p:spPr>
        <p:txBody>
          <a:bodyPr wrap="square" rtlCol="0">
            <a:spAutoFit/>
          </a:bodyPr>
          <a:lstStyle/>
          <a:p>
            <a:r>
              <a:rPr kumimoji="1" lang="ja-JP" altLang="en-US" sz="2000" dirty="0">
                <a:latin typeface="ＭＳ Ｐ明朝" panose="02020600040205080304" pitchFamily="18" charset="-128"/>
                <a:ea typeface="ＭＳ Ｐ明朝" panose="02020600040205080304" pitchFamily="18" charset="-128"/>
              </a:rPr>
              <a:t>◆標準版クラブ会則第８条　</a:t>
            </a:r>
            <a:r>
              <a:rPr kumimoji="1" lang="ja-JP" altLang="en-US" sz="2000" dirty="0">
                <a:latin typeface="+mn-ea"/>
              </a:rPr>
              <a:t>理事会</a:t>
            </a:r>
          </a:p>
        </p:txBody>
      </p:sp>
      <p:sp>
        <p:nvSpPr>
          <p:cNvPr id="8" name="テキスト ボックス 7"/>
          <p:cNvSpPr txBox="1"/>
          <p:nvPr/>
        </p:nvSpPr>
        <p:spPr>
          <a:xfrm>
            <a:off x="1080000" y="3960000"/>
            <a:ext cx="1930400" cy="400110"/>
          </a:xfrm>
          <a:prstGeom prst="rect">
            <a:avLst/>
          </a:prstGeom>
          <a:noFill/>
        </p:spPr>
        <p:txBody>
          <a:bodyPr wrap="square" rtlCol="0">
            <a:spAutoFit/>
          </a:bodyPr>
          <a:lstStyle/>
          <a:p>
            <a:r>
              <a:rPr kumimoji="1" lang="ja-JP" altLang="en-US" sz="2000" dirty="0"/>
              <a:t>第１項　構成員。</a:t>
            </a:r>
          </a:p>
        </p:txBody>
      </p:sp>
      <p:sp>
        <p:nvSpPr>
          <p:cNvPr id="9" name="テキスト ボックス 8"/>
          <p:cNvSpPr txBox="1"/>
          <p:nvPr/>
        </p:nvSpPr>
        <p:spPr>
          <a:xfrm>
            <a:off x="1800000" y="4464000"/>
            <a:ext cx="9296400" cy="1569660"/>
          </a:xfrm>
          <a:prstGeom prst="rect">
            <a:avLst/>
          </a:prstGeom>
          <a:noFill/>
        </p:spPr>
        <p:txBody>
          <a:bodyPr wrap="square" rtlCol="0">
            <a:spAutoFit/>
          </a:bodyPr>
          <a:lstStyle/>
          <a:p>
            <a:r>
              <a:rPr kumimoji="1" lang="ja-JP" altLang="en-US" sz="2400" dirty="0">
                <a:latin typeface="ＭＳ Ｐ明朝" panose="02020600040205080304" pitchFamily="18" charset="-128"/>
                <a:ea typeface="ＭＳ Ｐ明朝" panose="02020600040205080304" pitchFamily="18" charset="-128"/>
              </a:rPr>
              <a:t>理事会の構成員は、</a:t>
            </a:r>
            <a:r>
              <a:rPr kumimoji="1" lang="ja-JP" altLang="en-US" sz="2400" u="sng" dirty="0">
                <a:solidFill>
                  <a:srgbClr val="FF0000"/>
                </a:solidFill>
                <a:latin typeface="ＭＳ Ｐ明朝" panose="02020600040205080304" pitchFamily="18" charset="-128"/>
                <a:ea typeface="ＭＳ Ｐ明朝" panose="02020600040205080304" pitchFamily="18" charset="-128"/>
              </a:rPr>
              <a:t>クラブ役員</a:t>
            </a:r>
            <a:r>
              <a:rPr kumimoji="1" lang="ja-JP" altLang="en-US" sz="2400" dirty="0">
                <a:latin typeface="ＭＳ Ｐ明朝" panose="02020600040205080304" pitchFamily="18" charset="-128"/>
                <a:ea typeface="ＭＳ Ｐ明朝" panose="02020600040205080304" pitchFamily="18" charset="-128"/>
              </a:rPr>
              <a:t>、</a:t>
            </a:r>
            <a:r>
              <a:rPr kumimoji="1" lang="ja-JP" altLang="en-US" sz="2400" dirty="0" smtClean="0">
                <a:latin typeface="ＭＳ Ｐ明朝" panose="02020600040205080304" pitchFamily="18" charset="-128"/>
                <a:ea typeface="ＭＳ Ｐ明朝" panose="02020600040205080304" pitchFamily="18" charset="-128"/>
              </a:rPr>
              <a:t>Ｌ</a:t>
            </a:r>
            <a:r>
              <a:rPr kumimoji="1" lang="en-US" altLang="ja-JP" sz="2400" dirty="0" smtClean="0">
                <a:latin typeface="ＭＳ Ｐ明朝" panose="02020600040205080304" pitchFamily="18" charset="-128"/>
                <a:ea typeface="ＭＳ Ｐ明朝" panose="02020600040205080304" pitchFamily="18" charset="-128"/>
              </a:rPr>
              <a:t>T</a:t>
            </a:r>
            <a:r>
              <a:rPr kumimoji="1" lang="ja-JP" altLang="en-US" sz="2400" dirty="0" smtClean="0">
                <a:latin typeface="ＭＳ Ｐ明朝" panose="02020600040205080304" pitchFamily="18" charset="-128"/>
                <a:ea typeface="ＭＳ Ｐ明朝" panose="02020600040205080304" pitchFamily="18" charset="-128"/>
              </a:rPr>
              <a:t>（</a:t>
            </a:r>
            <a:r>
              <a:rPr kumimoji="1" lang="ja-JP" altLang="en-US" sz="2400" dirty="0">
                <a:latin typeface="ＭＳ Ｐ明朝" panose="02020600040205080304" pitchFamily="18" charset="-128"/>
                <a:ea typeface="ＭＳ Ｐ明朝" panose="02020600040205080304" pitchFamily="18" charset="-128"/>
              </a:rPr>
              <a:t>任意）、ＴＴ（任意）、クラブＬＣＩＦコーディネーター、</a:t>
            </a:r>
            <a:r>
              <a:rPr kumimoji="1" lang="ja-JP" altLang="en-US" sz="2400" u="sng" dirty="0">
                <a:solidFill>
                  <a:srgbClr val="FF0000"/>
                </a:solidFill>
                <a:latin typeface="ＭＳ Ｐ明朝" panose="02020600040205080304" pitchFamily="18" charset="-128"/>
                <a:ea typeface="ＭＳ Ｐ明朝" panose="02020600040205080304" pitchFamily="18" charset="-128"/>
              </a:rPr>
              <a:t>プログラム・コーディネーター</a:t>
            </a:r>
            <a:r>
              <a:rPr kumimoji="1" lang="ja-JP" altLang="en-US" sz="2400" dirty="0" smtClean="0">
                <a:latin typeface="ＭＳ Ｐ明朝" panose="02020600040205080304" pitchFamily="18" charset="-128"/>
                <a:ea typeface="ＭＳ Ｐ明朝" panose="02020600040205080304" pitchFamily="18" charset="-128"/>
              </a:rPr>
              <a:t>、</a:t>
            </a:r>
            <a:r>
              <a:rPr kumimoji="1" lang="ja-JP" altLang="en-US" sz="2400" u="sng" dirty="0" smtClean="0">
                <a:solidFill>
                  <a:srgbClr val="FF0000"/>
                </a:solidFill>
                <a:latin typeface="ＭＳ Ｐ明朝" panose="02020600040205080304" pitchFamily="18" charset="-128"/>
                <a:ea typeface="ＭＳ Ｐ明朝" panose="02020600040205080304" pitchFamily="18" charset="-128"/>
              </a:rPr>
              <a:t>安全管理役員</a:t>
            </a:r>
            <a:r>
              <a:rPr kumimoji="1" lang="ja-JP" altLang="en-US" sz="2400" u="sng" dirty="0">
                <a:solidFill>
                  <a:srgbClr val="FF0000"/>
                </a:solidFill>
                <a:latin typeface="ＭＳ Ｐ明朝" panose="02020600040205080304" pitchFamily="18" charset="-128"/>
                <a:ea typeface="ＭＳ Ｐ明朝" panose="02020600040205080304" pitchFamily="18" charset="-128"/>
              </a:rPr>
              <a:t>（任意）</a:t>
            </a:r>
            <a:r>
              <a:rPr kumimoji="1" lang="ja-JP" altLang="en-US" sz="2400" dirty="0">
                <a:latin typeface="ＭＳ Ｐ明朝" panose="02020600040205080304" pitchFamily="18" charset="-128"/>
                <a:ea typeface="ＭＳ Ｐ明朝" panose="02020600040205080304" pitchFamily="18" charset="-128"/>
              </a:rPr>
              <a:t>、指名された場合には支部会長、並びに選出されたその他の全理事</a:t>
            </a:r>
            <a:r>
              <a:rPr kumimoji="1" lang="ja-JP" altLang="en-US" sz="2400" u="sng" dirty="0">
                <a:solidFill>
                  <a:srgbClr val="FF0000"/>
                </a:solidFill>
                <a:latin typeface="ＭＳ Ｐ明朝" panose="02020600040205080304" pitchFamily="18" charset="-128"/>
                <a:ea typeface="ＭＳ Ｐ明朝" panose="02020600040205080304" pitchFamily="18" charset="-128"/>
              </a:rPr>
              <a:t>及び</a:t>
            </a:r>
            <a:r>
              <a:rPr kumimoji="1" lang="en-US" altLang="ja-JP" sz="2400" u="sng" dirty="0">
                <a:solidFill>
                  <a:srgbClr val="FF0000"/>
                </a:solidFill>
                <a:latin typeface="ＭＳ Ｐ明朝" panose="02020600040205080304" pitchFamily="18" charset="-128"/>
                <a:ea typeface="ＭＳ Ｐ明朝" panose="02020600040205080304" pitchFamily="18" charset="-128"/>
              </a:rPr>
              <a:t>/</a:t>
            </a:r>
            <a:r>
              <a:rPr kumimoji="1" lang="ja-JP" altLang="en-US" sz="2400" u="sng" dirty="0">
                <a:solidFill>
                  <a:srgbClr val="FF0000"/>
                </a:solidFill>
                <a:latin typeface="ＭＳ Ｐ明朝" panose="02020600040205080304" pitchFamily="18" charset="-128"/>
                <a:ea typeface="ＭＳ Ｐ明朝" panose="02020600040205080304" pitchFamily="18" charset="-128"/>
              </a:rPr>
              <a:t>または委員長</a:t>
            </a:r>
            <a:r>
              <a:rPr kumimoji="1" lang="ja-JP" altLang="en-US" sz="2400" dirty="0">
                <a:latin typeface="ＭＳ Ｐ明朝" panose="02020600040205080304" pitchFamily="18" charset="-128"/>
                <a:ea typeface="ＭＳ Ｐ明朝" panose="02020600040205080304" pitchFamily="18" charset="-128"/>
              </a:rPr>
              <a:t>である。</a:t>
            </a:r>
          </a:p>
        </p:txBody>
      </p:sp>
      <p:grpSp>
        <p:nvGrpSpPr>
          <p:cNvPr id="11" name="グループ化 10"/>
          <p:cNvGrpSpPr/>
          <p:nvPr/>
        </p:nvGrpSpPr>
        <p:grpSpPr>
          <a:xfrm>
            <a:off x="1063399" y="318720"/>
            <a:ext cx="9400234" cy="756000"/>
            <a:chOff x="1799999" y="360000"/>
            <a:chExt cx="9400234" cy="756000"/>
          </a:xfrm>
        </p:grpSpPr>
        <p:sp>
          <p:nvSpPr>
            <p:cNvPr id="12" name="Rectangle 2"/>
            <p:cNvSpPr txBox="1">
              <a:spLocks noChangeArrowheads="1"/>
            </p:cNvSpPr>
            <p:nvPr/>
          </p:nvSpPr>
          <p:spPr bwMode="auto">
            <a:xfrm>
              <a:off x="1799999" y="360000"/>
              <a:ext cx="9000000" cy="720000"/>
            </a:xfrm>
            <a:prstGeom prst="rect">
              <a:avLst/>
            </a:prstGeom>
            <a:gradFill flip="none" rotWithShape="1">
              <a:gsLst>
                <a:gs pos="0">
                  <a:srgbClr val="A666E1">
                    <a:shade val="30000"/>
                    <a:satMod val="115000"/>
                  </a:srgbClr>
                </a:gs>
                <a:gs pos="50000">
                  <a:srgbClr val="A666E1">
                    <a:shade val="67500"/>
                    <a:satMod val="115000"/>
                  </a:srgbClr>
                </a:gs>
                <a:gs pos="100000">
                  <a:srgbClr val="A666E1">
                    <a:shade val="100000"/>
                    <a:satMod val="115000"/>
                  </a:srgbClr>
                </a:gs>
              </a:gsLst>
              <a:path path="circle">
                <a:fillToRect r="100000" b="100000"/>
              </a:path>
              <a:tileRect l="-100000" t="-100000"/>
            </a:gradFill>
            <a:ln w="28575" cap="rnd" cmpd="sng" algn="ctr">
              <a:solidFill>
                <a:sysClr val="windowText" lastClr="000000"/>
              </a:solidFill>
              <a:prstDash val="solid"/>
            </a:ln>
            <a:effectLst/>
          </p:spPr>
          <p:txBody>
            <a:bodyPr vert="horz" lIns="91440" tIns="45720" rIns="91440" bIns="45720" rtlCol="0" anchor="ctr">
              <a:normAutofit fontScale="97500"/>
            </a:bodyPr>
            <a:lstStyle>
              <a:lvl1pPr>
                <a:spcBef>
                  <a:spcPct val="0"/>
                </a:spcBef>
                <a:buNone/>
                <a:defRPr kumimoji="1" sz="3200" cap="none">
                  <a:ln w="3175" cmpd="sng">
                    <a:noFill/>
                  </a:ln>
                  <a:solidFill>
                    <a:schemeClr val="lt1"/>
                  </a:solidFill>
                  <a:effectLst/>
                </a:defRPr>
              </a:lvl1pPr>
              <a:lvl2pPr>
                <a:defRPr kumimoji="1">
                  <a:solidFill>
                    <a:schemeClr val="lt1"/>
                  </a:solidFill>
                </a:defRPr>
              </a:lvl2pPr>
              <a:lvl3pPr>
                <a:defRPr kumimoji="1">
                  <a:solidFill>
                    <a:schemeClr val="lt1"/>
                  </a:solidFill>
                </a:defRPr>
              </a:lvl3pPr>
              <a:lvl4pPr>
                <a:defRPr kumimoji="1">
                  <a:solidFill>
                    <a:schemeClr val="lt1"/>
                  </a:solidFill>
                </a:defRPr>
              </a:lvl4pPr>
              <a:lvl5pPr>
                <a:defRPr kumimoji="1">
                  <a:solidFill>
                    <a:schemeClr val="lt1"/>
                  </a:solidFill>
                </a:defRPr>
              </a:lvl5pPr>
              <a:lvl6pPr>
                <a:defRPr kumimoji="1">
                  <a:solidFill>
                    <a:schemeClr val="lt1"/>
                  </a:solidFill>
                </a:defRPr>
              </a:lvl6pPr>
              <a:lvl7pPr>
                <a:defRPr kumimoji="1">
                  <a:solidFill>
                    <a:schemeClr val="lt1"/>
                  </a:solidFill>
                </a:defRPr>
              </a:lvl7pPr>
              <a:lvl8pPr>
                <a:defRPr kumimoji="1">
                  <a:solidFill>
                    <a:schemeClr val="lt1"/>
                  </a:solidFill>
                </a:defRPr>
              </a:lvl8pPr>
              <a:lvl9pPr>
                <a:defRPr kumimoji="1">
                  <a:solidFill>
                    <a:schemeClr val="lt1"/>
                  </a:solidFill>
                </a:defRPr>
              </a:lvl9pPr>
            </a:lstStyle>
            <a:p>
              <a:pPr defTabSz="914400"/>
              <a:r>
                <a:rPr lang="ja-JP" altLang="en-US" sz="4000" b="1" kern="0" dirty="0">
                  <a:solidFill>
                    <a:prstClr val="white"/>
                  </a:solidFill>
                </a:rPr>
                <a:t>　</a:t>
              </a:r>
              <a:r>
                <a:rPr lang="ja-JP" altLang="en-US" sz="4000" dirty="0"/>
                <a:t>クラブ役員、クラブ理事会構成の変更</a:t>
              </a:r>
            </a:p>
          </p:txBody>
        </p:sp>
        <p:pic>
          <p:nvPicPr>
            <p:cNvPr id="13" name="図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9764" y="360000"/>
              <a:ext cx="800469" cy="756000"/>
            </a:xfrm>
            <a:prstGeom prst="rect">
              <a:avLst/>
            </a:prstGeom>
          </p:spPr>
        </p:pic>
      </p:grpSp>
      <p:sp>
        <p:nvSpPr>
          <p:cNvPr id="14" name="テキスト ボックス 13"/>
          <p:cNvSpPr txBox="1"/>
          <p:nvPr/>
        </p:nvSpPr>
        <p:spPr>
          <a:xfrm>
            <a:off x="9753600" y="6433197"/>
            <a:ext cx="2188355" cy="369332"/>
          </a:xfrm>
          <a:prstGeom prst="rect">
            <a:avLst/>
          </a:prstGeom>
          <a:noFill/>
        </p:spPr>
        <p:txBody>
          <a:bodyPr wrap="square" rtlCol="0">
            <a:spAutoFit/>
          </a:bodyPr>
          <a:lstStyle/>
          <a:p>
            <a:r>
              <a:rPr kumimoji="1" lang="ja-JP" altLang="en-US" b="1" dirty="0" smtClean="0">
                <a:solidFill>
                  <a:schemeClr val="bg1"/>
                </a:solidFill>
                <a:latin typeface="ＭＳ Ｐ明朝" panose="02020600040205080304" pitchFamily="18" charset="-128"/>
                <a:ea typeface="ＭＳ Ｐ明朝" panose="02020600040205080304" pitchFamily="18" charset="-128"/>
              </a:rPr>
              <a:t>第</a:t>
            </a:r>
            <a:r>
              <a:rPr kumimoji="1" lang="en-US" altLang="ja-JP" b="1" dirty="0" smtClean="0">
                <a:solidFill>
                  <a:schemeClr val="bg1"/>
                </a:solidFill>
                <a:latin typeface="ＭＳ Ｐ明朝" panose="02020600040205080304" pitchFamily="18" charset="-128"/>
                <a:ea typeface="ＭＳ Ｐ明朝" panose="02020600040205080304" pitchFamily="18" charset="-128"/>
              </a:rPr>
              <a:t>57</a:t>
            </a:r>
            <a:r>
              <a:rPr kumimoji="1" lang="ja-JP" altLang="en-US" b="1" dirty="0" smtClean="0">
                <a:solidFill>
                  <a:schemeClr val="bg1"/>
                </a:solidFill>
                <a:latin typeface="ＭＳ Ｐ明朝" panose="02020600040205080304" pitchFamily="18" charset="-128"/>
                <a:ea typeface="ＭＳ Ｐ明朝" panose="02020600040205080304" pitchFamily="18" charset="-128"/>
              </a:rPr>
              <a:t>版必携　Ｐ</a:t>
            </a:r>
            <a:r>
              <a:rPr kumimoji="1" lang="en-US" altLang="ja-JP" b="1" dirty="0" smtClean="0">
                <a:solidFill>
                  <a:schemeClr val="bg1"/>
                </a:solidFill>
                <a:latin typeface="ＭＳ Ｐ明朝" panose="02020600040205080304" pitchFamily="18" charset="-128"/>
                <a:ea typeface="ＭＳ Ｐ明朝" panose="02020600040205080304" pitchFamily="18" charset="-128"/>
              </a:rPr>
              <a:t>.99</a:t>
            </a:r>
            <a:endParaRPr kumimoji="1" lang="ja-JP" altLang="en-US" b="1" dirty="0">
              <a:solidFill>
                <a:schemeClr val="bg1"/>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04981780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 xmlns:a16="http://schemas.microsoft.com/office/drawing/2014/main" id="{C83705A4-0E9A-4D35-895B-7879F3465740}"/>
              </a:ext>
            </a:extLst>
          </p:cNvPr>
          <p:cNvGrpSpPr/>
          <p:nvPr/>
        </p:nvGrpSpPr>
        <p:grpSpPr>
          <a:xfrm>
            <a:off x="1071866" y="351910"/>
            <a:ext cx="9400234" cy="756000"/>
            <a:chOff x="1799999" y="360000"/>
            <a:chExt cx="9400234" cy="756000"/>
          </a:xfrm>
        </p:grpSpPr>
        <p:sp>
          <p:nvSpPr>
            <p:cNvPr id="3" name="Rectangle 2">
              <a:extLst>
                <a:ext uri="{FF2B5EF4-FFF2-40B4-BE49-F238E27FC236}">
                  <a16:creationId xmlns="" xmlns:a16="http://schemas.microsoft.com/office/drawing/2014/main" id="{C86725D7-D025-4B87-B730-9ECDC26B4696}"/>
                </a:ext>
              </a:extLst>
            </p:cNvPr>
            <p:cNvSpPr txBox="1">
              <a:spLocks noChangeArrowheads="1"/>
            </p:cNvSpPr>
            <p:nvPr/>
          </p:nvSpPr>
          <p:spPr bwMode="auto">
            <a:xfrm>
              <a:off x="1799999" y="360000"/>
              <a:ext cx="9000000" cy="720000"/>
            </a:xfrm>
            <a:prstGeom prst="rect">
              <a:avLst/>
            </a:prstGeom>
            <a:gradFill flip="none" rotWithShape="1">
              <a:gsLst>
                <a:gs pos="0">
                  <a:srgbClr val="A666E1">
                    <a:shade val="30000"/>
                    <a:satMod val="115000"/>
                  </a:srgbClr>
                </a:gs>
                <a:gs pos="50000">
                  <a:srgbClr val="A666E1">
                    <a:shade val="67500"/>
                    <a:satMod val="115000"/>
                  </a:srgbClr>
                </a:gs>
                <a:gs pos="100000">
                  <a:srgbClr val="A666E1">
                    <a:shade val="100000"/>
                    <a:satMod val="115000"/>
                  </a:srgbClr>
                </a:gs>
              </a:gsLst>
              <a:path path="circle">
                <a:fillToRect r="100000" b="100000"/>
              </a:path>
              <a:tileRect l="-100000" t="-100000"/>
            </a:gradFill>
            <a:ln w="28575" cap="rnd" cmpd="sng" algn="ctr">
              <a:solidFill>
                <a:sysClr val="windowText" lastClr="000000"/>
              </a:solidFill>
              <a:prstDash val="solid"/>
            </a:ln>
            <a:effectLst/>
          </p:spPr>
          <p:txBody>
            <a:bodyPr vert="horz" lIns="91440" tIns="45720" rIns="91440" bIns="45720" rtlCol="0" anchor="ctr">
              <a:normAutofit fontScale="90000"/>
            </a:bodyPr>
            <a:lstStyle>
              <a:lvl1pPr>
                <a:spcBef>
                  <a:spcPct val="0"/>
                </a:spcBef>
                <a:buNone/>
                <a:defRPr kumimoji="1" sz="3200" cap="none">
                  <a:ln w="3175" cmpd="sng">
                    <a:noFill/>
                  </a:ln>
                  <a:solidFill>
                    <a:schemeClr val="lt1"/>
                  </a:solidFill>
                  <a:effectLst/>
                </a:defRPr>
              </a:lvl1pPr>
              <a:lvl2pPr>
                <a:defRPr kumimoji="1">
                  <a:solidFill>
                    <a:schemeClr val="lt1"/>
                  </a:solidFill>
                </a:defRPr>
              </a:lvl2pPr>
              <a:lvl3pPr>
                <a:defRPr kumimoji="1">
                  <a:solidFill>
                    <a:schemeClr val="lt1"/>
                  </a:solidFill>
                </a:defRPr>
              </a:lvl3pPr>
              <a:lvl4pPr>
                <a:defRPr kumimoji="1">
                  <a:solidFill>
                    <a:schemeClr val="lt1"/>
                  </a:solidFill>
                </a:defRPr>
              </a:lvl4pPr>
              <a:lvl5pPr>
                <a:defRPr kumimoji="1">
                  <a:solidFill>
                    <a:schemeClr val="lt1"/>
                  </a:solidFill>
                </a:defRPr>
              </a:lvl5pPr>
              <a:lvl6pPr>
                <a:defRPr kumimoji="1">
                  <a:solidFill>
                    <a:schemeClr val="lt1"/>
                  </a:solidFill>
                </a:defRPr>
              </a:lvl6pPr>
              <a:lvl7pPr>
                <a:defRPr kumimoji="1">
                  <a:solidFill>
                    <a:schemeClr val="lt1"/>
                  </a:solidFill>
                </a:defRPr>
              </a:lvl7pPr>
              <a:lvl8pPr>
                <a:defRPr kumimoji="1">
                  <a:solidFill>
                    <a:schemeClr val="lt1"/>
                  </a:solidFill>
                </a:defRPr>
              </a:lvl8pPr>
              <a:lvl9pPr>
                <a:defRPr kumimoji="1">
                  <a:solidFill>
                    <a:schemeClr val="lt1"/>
                  </a:solidFill>
                </a:defRPr>
              </a:lvl9pPr>
            </a:lstStyle>
            <a:p>
              <a:pPr defTabSz="914400"/>
              <a:r>
                <a:rPr lang="ja-JP" altLang="en-US" sz="4000" b="1" kern="0" dirty="0">
                  <a:solidFill>
                    <a:prstClr val="white"/>
                  </a:solidFill>
                </a:rPr>
                <a:t>　国際協会方針になぜ従う義務があるのか</a:t>
              </a:r>
              <a:endParaRPr lang="ja-JP" altLang="en-US" sz="4000" dirty="0"/>
            </a:p>
          </p:txBody>
        </p:sp>
        <p:pic>
          <p:nvPicPr>
            <p:cNvPr id="4" name="図 3">
              <a:extLst>
                <a:ext uri="{FF2B5EF4-FFF2-40B4-BE49-F238E27FC236}">
                  <a16:creationId xmlns="" xmlns:a16="http://schemas.microsoft.com/office/drawing/2014/main" id="{291305B0-793A-4D42-A772-9099CAFC3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9764" y="360000"/>
              <a:ext cx="800469" cy="756000"/>
            </a:xfrm>
            <a:prstGeom prst="rect">
              <a:avLst/>
            </a:prstGeom>
          </p:spPr>
        </p:pic>
      </p:grpSp>
      <p:sp>
        <p:nvSpPr>
          <p:cNvPr id="5" name="テキスト ボックス 4">
            <a:extLst>
              <a:ext uri="{FF2B5EF4-FFF2-40B4-BE49-F238E27FC236}">
                <a16:creationId xmlns="" xmlns:a16="http://schemas.microsoft.com/office/drawing/2014/main" id="{9AC89EAC-93A8-4725-B6DA-4AD54760CBE8}"/>
              </a:ext>
            </a:extLst>
          </p:cNvPr>
          <p:cNvSpPr txBox="1"/>
          <p:nvPr/>
        </p:nvSpPr>
        <p:spPr>
          <a:xfrm>
            <a:off x="672158" y="1386793"/>
            <a:ext cx="3094951" cy="369332"/>
          </a:xfrm>
          <a:prstGeom prst="rect">
            <a:avLst/>
          </a:prstGeom>
          <a:noFill/>
        </p:spPr>
        <p:txBody>
          <a:bodyPr wrap="square" rtlCol="0">
            <a:spAutoFit/>
          </a:bodyPr>
          <a:lstStyle/>
          <a:p>
            <a:r>
              <a:rPr kumimoji="1" lang="ja-JP" altLang="en-US" dirty="0"/>
              <a:t>◆国際会則　第８条</a:t>
            </a:r>
          </a:p>
        </p:txBody>
      </p:sp>
      <p:sp>
        <p:nvSpPr>
          <p:cNvPr id="6" name="テキスト ボックス 5">
            <a:extLst>
              <a:ext uri="{FF2B5EF4-FFF2-40B4-BE49-F238E27FC236}">
                <a16:creationId xmlns="" xmlns:a16="http://schemas.microsoft.com/office/drawing/2014/main" id="{9A55FD87-46DB-4040-A663-A93E1D0C5B9B}"/>
              </a:ext>
            </a:extLst>
          </p:cNvPr>
          <p:cNvSpPr txBox="1"/>
          <p:nvPr/>
        </p:nvSpPr>
        <p:spPr>
          <a:xfrm>
            <a:off x="2797955" y="1386793"/>
            <a:ext cx="2557034" cy="369332"/>
          </a:xfrm>
          <a:prstGeom prst="rect">
            <a:avLst/>
          </a:prstGeom>
          <a:noFill/>
        </p:spPr>
        <p:txBody>
          <a:bodyPr wrap="square" rtlCol="0">
            <a:spAutoFit/>
          </a:bodyPr>
          <a:lstStyle/>
          <a:p>
            <a:r>
              <a:rPr kumimoji="1" lang="ja-JP" altLang="en-US" dirty="0"/>
              <a:t>第１項　クラブ認証</a:t>
            </a:r>
          </a:p>
        </p:txBody>
      </p:sp>
      <p:sp>
        <p:nvSpPr>
          <p:cNvPr id="7" name="テキスト ボックス 6">
            <a:extLst>
              <a:ext uri="{FF2B5EF4-FFF2-40B4-BE49-F238E27FC236}">
                <a16:creationId xmlns="" xmlns:a16="http://schemas.microsoft.com/office/drawing/2014/main" id="{EC8B28F5-0CBB-40D7-AFF9-FA4183142220}"/>
              </a:ext>
            </a:extLst>
          </p:cNvPr>
          <p:cNvSpPr txBox="1"/>
          <p:nvPr/>
        </p:nvSpPr>
        <p:spPr>
          <a:xfrm>
            <a:off x="1801169" y="1901485"/>
            <a:ext cx="7541393" cy="830997"/>
          </a:xfrm>
          <a:prstGeom prst="rect">
            <a:avLst/>
          </a:prstGeom>
          <a:noFill/>
        </p:spPr>
        <p:txBody>
          <a:bodyPr wrap="square" rtlCol="0">
            <a:spAutoFit/>
          </a:bodyPr>
          <a:lstStyle/>
          <a:p>
            <a:r>
              <a:rPr kumimoji="1" lang="ja-JP" altLang="en-US" sz="2400" dirty="0">
                <a:latin typeface="ＭＳ Ｐ明朝" panose="02020600040205080304" pitchFamily="18" charset="-128"/>
                <a:ea typeface="ＭＳ Ｐ明朝" panose="02020600040205080304" pitchFamily="18" charset="-128"/>
              </a:rPr>
              <a:t>国際</a:t>
            </a:r>
            <a:r>
              <a:rPr kumimoji="1" lang="ja-JP" altLang="en-US" sz="2400" dirty="0" smtClean="0">
                <a:latin typeface="ＭＳ Ｐ明朝" panose="02020600040205080304" pitchFamily="18" charset="-128"/>
                <a:ea typeface="ＭＳ Ｐ明朝" panose="02020600040205080304" pitchFamily="18" charset="-128"/>
              </a:rPr>
              <a:t>理事会は</a:t>
            </a:r>
            <a:r>
              <a:rPr kumimoji="1" lang="ja-JP" altLang="en-US" sz="2400" dirty="0">
                <a:latin typeface="ＭＳ Ｐ明朝" panose="02020600040205080304" pitchFamily="18" charset="-128"/>
                <a:ea typeface="ＭＳ Ｐ明朝" panose="02020600040205080304" pitchFamily="18" charset="-128"/>
              </a:rPr>
              <a:t>、同理事会が定める規則及び規定の下に</a:t>
            </a:r>
            <a:endParaRPr kumimoji="1" lang="en-US" altLang="ja-JP" sz="2400" dirty="0">
              <a:latin typeface="ＭＳ Ｐ明朝" panose="02020600040205080304" pitchFamily="18" charset="-128"/>
              <a:ea typeface="ＭＳ Ｐ明朝" panose="02020600040205080304" pitchFamily="18" charset="-128"/>
            </a:endParaRPr>
          </a:p>
          <a:p>
            <a:r>
              <a:rPr kumimoji="1" lang="ja-JP" altLang="en-US" sz="2400" dirty="0">
                <a:latin typeface="ＭＳ Ｐ明朝" panose="02020600040205080304" pitchFamily="18" charset="-128"/>
                <a:ea typeface="ＭＳ Ｐ明朝" panose="02020600040205080304" pitchFamily="18" charset="-128"/>
              </a:rPr>
              <a:t>全てのクラブを組織し認証する権限と権威をもつ。</a:t>
            </a:r>
          </a:p>
        </p:txBody>
      </p:sp>
      <p:sp>
        <p:nvSpPr>
          <p:cNvPr id="8" name="テキスト ボックス 7">
            <a:extLst>
              <a:ext uri="{FF2B5EF4-FFF2-40B4-BE49-F238E27FC236}">
                <a16:creationId xmlns="" xmlns:a16="http://schemas.microsoft.com/office/drawing/2014/main" id="{EB1D9593-9EB1-44B1-B144-349FCD6AC0D4}"/>
              </a:ext>
            </a:extLst>
          </p:cNvPr>
          <p:cNvSpPr txBox="1"/>
          <p:nvPr/>
        </p:nvSpPr>
        <p:spPr>
          <a:xfrm>
            <a:off x="1801169" y="2828835"/>
            <a:ext cx="7364733" cy="830997"/>
          </a:xfrm>
          <a:prstGeom prst="rect">
            <a:avLst/>
          </a:prstGeom>
          <a:noFill/>
        </p:spPr>
        <p:txBody>
          <a:bodyPr wrap="square" rtlCol="0">
            <a:spAutoFit/>
          </a:bodyPr>
          <a:lstStyle>
            <a:defPPr>
              <a:defRPr lang="en-US"/>
            </a:defPPr>
            <a:lvl1pPr>
              <a:defRPr kumimoji="1" sz="2400">
                <a:latin typeface="ＭＳ Ｐ明朝" panose="02020600040205080304" pitchFamily="18" charset="-128"/>
                <a:ea typeface="ＭＳ Ｐ明朝" panose="02020600040205080304" pitchFamily="18" charset="-128"/>
              </a:defRPr>
            </a:lvl1pPr>
          </a:lstStyle>
          <a:p>
            <a:r>
              <a:rPr lang="ja-JP" altLang="en-US" dirty="0"/>
              <a:t>本会則及び付則並びに国際理事会が随時設ける方針に従うことを条件に、すべてのクラブには自治権がある。</a:t>
            </a:r>
          </a:p>
        </p:txBody>
      </p:sp>
      <p:sp>
        <p:nvSpPr>
          <p:cNvPr id="9" name="テキスト ボックス 8">
            <a:extLst>
              <a:ext uri="{FF2B5EF4-FFF2-40B4-BE49-F238E27FC236}">
                <a16:creationId xmlns="" xmlns:a16="http://schemas.microsoft.com/office/drawing/2014/main" id="{7A7F2294-1B37-41A8-9789-A803C0F6BD33}"/>
              </a:ext>
            </a:extLst>
          </p:cNvPr>
          <p:cNvSpPr txBox="1"/>
          <p:nvPr/>
        </p:nvSpPr>
        <p:spPr>
          <a:xfrm>
            <a:off x="4641038" y="3739417"/>
            <a:ext cx="1861653" cy="369332"/>
          </a:xfrm>
          <a:prstGeom prst="rect">
            <a:avLst/>
          </a:prstGeom>
          <a:noFill/>
        </p:spPr>
        <p:txBody>
          <a:bodyPr wrap="square" rtlCol="0">
            <a:spAutoFit/>
          </a:bodyPr>
          <a:lstStyle/>
          <a:p>
            <a:pPr algn="ctr"/>
            <a:r>
              <a:rPr kumimoji="1" lang="ja-JP" altLang="en-US" dirty="0"/>
              <a:t>＜中　略＞</a:t>
            </a:r>
          </a:p>
        </p:txBody>
      </p:sp>
      <p:sp>
        <p:nvSpPr>
          <p:cNvPr id="10" name="テキスト ボックス 9">
            <a:extLst>
              <a:ext uri="{FF2B5EF4-FFF2-40B4-BE49-F238E27FC236}">
                <a16:creationId xmlns="" xmlns:a16="http://schemas.microsoft.com/office/drawing/2014/main" id="{910A5D44-4E2E-4EEA-B8E7-EDEE68DE764E}"/>
              </a:ext>
            </a:extLst>
          </p:cNvPr>
          <p:cNvSpPr txBox="1"/>
          <p:nvPr/>
        </p:nvSpPr>
        <p:spPr>
          <a:xfrm>
            <a:off x="1945771" y="4188335"/>
            <a:ext cx="8057874" cy="830997"/>
          </a:xfrm>
          <a:prstGeom prst="rect">
            <a:avLst/>
          </a:prstGeom>
          <a:noFill/>
        </p:spPr>
        <p:txBody>
          <a:bodyPr wrap="square" rtlCol="0">
            <a:spAutoFit/>
          </a:bodyPr>
          <a:lstStyle>
            <a:defPPr>
              <a:defRPr lang="en-US"/>
            </a:defPPr>
            <a:lvl1pPr>
              <a:defRPr kumimoji="1" sz="2400">
                <a:latin typeface="ＭＳ Ｐ明朝" panose="02020600040205080304" pitchFamily="18" charset="-128"/>
                <a:ea typeface="ＭＳ Ｐ明朝" panose="02020600040205080304" pitchFamily="18" charset="-128"/>
              </a:defRPr>
            </a:lvl1pPr>
          </a:lstStyle>
          <a:p>
            <a:r>
              <a:rPr lang="ja-JP" altLang="en-US" dirty="0"/>
              <a:t>ライオンズクラブが認証状を受理することは、本協会会則及び付則を受入れそれに従うことに同意したことを意味する。</a:t>
            </a:r>
          </a:p>
        </p:txBody>
      </p:sp>
      <p:sp>
        <p:nvSpPr>
          <p:cNvPr id="11" name="テキスト ボックス 10">
            <a:extLst>
              <a:ext uri="{FF2B5EF4-FFF2-40B4-BE49-F238E27FC236}">
                <a16:creationId xmlns="" xmlns:a16="http://schemas.microsoft.com/office/drawing/2014/main" id="{5FBA3866-6BA7-42BF-A109-2526F795B35D}"/>
              </a:ext>
            </a:extLst>
          </p:cNvPr>
          <p:cNvSpPr txBox="1"/>
          <p:nvPr/>
        </p:nvSpPr>
        <p:spPr>
          <a:xfrm>
            <a:off x="1801168" y="5272857"/>
            <a:ext cx="9177107" cy="646331"/>
          </a:xfrm>
          <a:prstGeom prst="rect">
            <a:avLst/>
          </a:prstGeom>
          <a:solidFill>
            <a:schemeClr val="accent1">
              <a:lumMod val="40000"/>
              <a:lumOff val="60000"/>
            </a:schemeClr>
          </a:solidFill>
          <a:ln w="12700">
            <a:solidFill>
              <a:schemeClr val="tx1"/>
            </a:solidFill>
          </a:ln>
        </p:spPr>
        <p:txBody>
          <a:bodyPr wrap="square" rtlCol="0">
            <a:spAutoFit/>
          </a:bodyPr>
          <a:lstStyle/>
          <a:p>
            <a:r>
              <a:rPr kumimoji="1" lang="ja-JP" altLang="en-US" dirty="0"/>
              <a:t>全ての</a:t>
            </a:r>
            <a:r>
              <a:rPr kumimoji="1" lang="en-US" altLang="ja-JP" dirty="0"/>
              <a:t>LC</a:t>
            </a:r>
            <a:r>
              <a:rPr kumimoji="1" lang="ja-JP" altLang="en-US" dirty="0"/>
              <a:t>は、ライオンズクラブ国際協会（</a:t>
            </a:r>
            <a:r>
              <a:rPr kumimoji="1" lang="en-US" altLang="ja-JP" dirty="0"/>
              <a:t>LCI)</a:t>
            </a:r>
            <a:r>
              <a:rPr kumimoji="1" lang="ja-JP" altLang="en-US" dirty="0"/>
              <a:t>からチャーター（認証）されて、初めて国際協会の一単位クラブとなり、同時に国際協会会則及び付則や方針を遵守する義務を負うことになる。</a:t>
            </a:r>
          </a:p>
        </p:txBody>
      </p:sp>
      <p:cxnSp>
        <p:nvCxnSpPr>
          <p:cNvPr id="13" name="直線コネクタ 12"/>
          <p:cNvCxnSpPr/>
          <p:nvPr/>
        </p:nvCxnSpPr>
        <p:spPr>
          <a:xfrm flipV="1">
            <a:off x="6714064" y="3234266"/>
            <a:ext cx="2088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カギ線コネクタ 14"/>
          <p:cNvCxnSpPr/>
          <p:nvPr/>
        </p:nvCxnSpPr>
        <p:spPr>
          <a:xfrm flipV="1">
            <a:off x="9042400" y="2963334"/>
            <a:ext cx="629231" cy="270932"/>
          </a:xfrm>
          <a:prstGeom prst="bentConnector3">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9753600" y="2732482"/>
            <a:ext cx="2057400" cy="461665"/>
          </a:xfrm>
          <a:prstGeom prst="rect">
            <a:avLst/>
          </a:prstGeom>
          <a:solidFill>
            <a:schemeClr val="accent5">
              <a:lumMod val="40000"/>
              <a:lumOff val="60000"/>
            </a:schemeClr>
          </a:solidFill>
          <a:ln w="28575">
            <a:solidFill>
              <a:srgbClr val="0070C0"/>
            </a:solidFill>
          </a:ln>
        </p:spPr>
        <p:txBody>
          <a:bodyPr wrap="square" rtlCol="0">
            <a:spAutoFit/>
          </a:bodyPr>
          <a:lstStyle/>
          <a:p>
            <a:r>
              <a:rPr kumimoji="1" lang="ja-JP" altLang="en-US" sz="2400" dirty="0" smtClean="0"/>
              <a:t>ＬＣＩ フォワード</a:t>
            </a:r>
            <a:endParaRPr kumimoji="1" lang="ja-JP" altLang="en-US" sz="2400" dirty="0"/>
          </a:p>
        </p:txBody>
      </p:sp>
      <p:sp>
        <p:nvSpPr>
          <p:cNvPr id="18" name="テキスト ボックス 17"/>
          <p:cNvSpPr txBox="1"/>
          <p:nvPr/>
        </p:nvSpPr>
        <p:spPr>
          <a:xfrm>
            <a:off x="9753600" y="6433197"/>
            <a:ext cx="2188355" cy="369332"/>
          </a:xfrm>
          <a:prstGeom prst="rect">
            <a:avLst/>
          </a:prstGeom>
          <a:noFill/>
        </p:spPr>
        <p:txBody>
          <a:bodyPr wrap="square" rtlCol="0">
            <a:spAutoFit/>
          </a:bodyPr>
          <a:lstStyle/>
          <a:p>
            <a:r>
              <a:rPr kumimoji="1" lang="ja-JP" altLang="en-US" b="1" dirty="0" smtClean="0">
                <a:solidFill>
                  <a:schemeClr val="bg1"/>
                </a:solidFill>
                <a:latin typeface="ＭＳ Ｐ明朝" panose="02020600040205080304" pitchFamily="18" charset="-128"/>
                <a:ea typeface="ＭＳ Ｐ明朝" panose="02020600040205080304" pitchFamily="18" charset="-128"/>
              </a:rPr>
              <a:t>第</a:t>
            </a:r>
            <a:r>
              <a:rPr kumimoji="1" lang="en-US" altLang="ja-JP" b="1" dirty="0" smtClean="0">
                <a:solidFill>
                  <a:schemeClr val="bg1"/>
                </a:solidFill>
                <a:latin typeface="ＭＳ Ｐ明朝" panose="02020600040205080304" pitchFamily="18" charset="-128"/>
                <a:ea typeface="ＭＳ Ｐ明朝" panose="02020600040205080304" pitchFamily="18" charset="-128"/>
              </a:rPr>
              <a:t>57</a:t>
            </a:r>
            <a:r>
              <a:rPr kumimoji="1" lang="ja-JP" altLang="en-US" b="1" dirty="0" smtClean="0">
                <a:solidFill>
                  <a:schemeClr val="bg1"/>
                </a:solidFill>
                <a:latin typeface="ＭＳ Ｐ明朝" panose="02020600040205080304" pitchFamily="18" charset="-128"/>
                <a:ea typeface="ＭＳ Ｐ明朝" panose="02020600040205080304" pitchFamily="18" charset="-128"/>
              </a:rPr>
              <a:t>版必携　Ｐ</a:t>
            </a:r>
            <a:r>
              <a:rPr kumimoji="1" lang="en-US" altLang="ja-JP" b="1" dirty="0" smtClean="0">
                <a:solidFill>
                  <a:schemeClr val="bg1"/>
                </a:solidFill>
                <a:latin typeface="ＭＳ Ｐ明朝" panose="02020600040205080304" pitchFamily="18" charset="-128"/>
                <a:ea typeface="ＭＳ Ｐ明朝" panose="02020600040205080304" pitchFamily="18" charset="-128"/>
              </a:rPr>
              <a:t>.48</a:t>
            </a:r>
            <a:endParaRPr kumimoji="1" lang="ja-JP" altLang="en-US" b="1" dirty="0">
              <a:solidFill>
                <a:schemeClr val="bg1"/>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7968806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500"/>
                            </p:stCondLst>
                            <p:childTnLst>
                              <p:par>
                                <p:cTn id="28" presetID="3" presetClass="entr" presetSubtype="1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par>
                          <p:cTn id="40" fill="hold">
                            <p:stCondLst>
                              <p:cond delay="1000"/>
                            </p:stCondLst>
                            <p:childTnLst>
                              <p:par>
                                <p:cTn id="41" presetID="16" presetClass="entr" presetSubtype="37"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outVertical)">
                                      <p:cBhvr>
                                        <p:cTn id="43" dur="500"/>
                                        <p:tgtEl>
                                          <p:spTgt spid="17"/>
                                        </p:tgtEl>
                                      </p:cBhvr>
                                    </p:animEffect>
                                  </p:childTnLst>
                                </p:cTn>
                              </p:par>
                            </p:childTnLst>
                          </p:cTn>
                        </p:par>
                        <p:par>
                          <p:cTn id="44" fill="hold">
                            <p:stCondLst>
                              <p:cond delay="1500"/>
                            </p:stCondLst>
                            <p:childTnLst>
                              <p:par>
                                <p:cTn id="45" presetID="35" presetClass="emph" presetSubtype="0" fill="hold" grpId="1" nodeType="afterEffect">
                                  <p:stCondLst>
                                    <p:cond delay="0"/>
                                  </p:stCondLst>
                                  <p:childTnLst>
                                    <p:anim calcmode="discrete" valueType="str">
                                      <p:cBhvr>
                                        <p:cTn id="46" dur="2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animBg="1"/>
      <p:bldP spid="17" grpId="0" animBg="1"/>
      <p:bldP spid="17"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グループ化 11">
            <a:extLst>
              <a:ext uri="{FF2B5EF4-FFF2-40B4-BE49-F238E27FC236}">
                <a16:creationId xmlns="" xmlns:a16="http://schemas.microsoft.com/office/drawing/2014/main" id="{602FC771-1406-475A-AF68-291E73FD50A9}"/>
              </a:ext>
            </a:extLst>
          </p:cNvPr>
          <p:cNvGrpSpPr/>
          <p:nvPr/>
        </p:nvGrpSpPr>
        <p:grpSpPr>
          <a:xfrm>
            <a:off x="419660" y="1368000"/>
            <a:ext cx="5400000" cy="4500000"/>
            <a:chOff x="419660" y="1368000"/>
            <a:chExt cx="5400000" cy="4500000"/>
          </a:xfrm>
        </p:grpSpPr>
        <p:sp>
          <p:nvSpPr>
            <p:cNvPr id="3" name="角丸四角形 2"/>
            <p:cNvSpPr/>
            <p:nvPr/>
          </p:nvSpPr>
          <p:spPr>
            <a:xfrm>
              <a:off x="419660" y="1368000"/>
              <a:ext cx="5400000" cy="4500000"/>
            </a:xfrm>
            <a:prstGeom prst="roundRect">
              <a:avLst/>
            </a:prstGeom>
            <a:solidFill>
              <a:schemeClr val="accent3">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lnSpc>
                  <a:spcPts val="2400"/>
                </a:lnSpc>
              </a:pPr>
              <a:endParaRPr kumimoji="1" lang="ja-JP" altLang="en-US" dirty="0"/>
            </a:p>
          </p:txBody>
        </p:sp>
        <p:sp>
          <p:nvSpPr>
            <p:cNvPr id="5" name="テキスト ボックス 4"/>
            <p:cNvSpPr txBox="1"/>
            <p:nvPr/>
          </p:nvSpPr>
          <p:spPr>
            <a:xfrm>
              <a:off x="954337" y="1569549"/>
              <a:ext cx="2063844" cy="455396"/>
            </a:xfrm>
            <a:prstGeom prst="rect">
              <a:avLst/>
            </a:prstGeom>
            <a:solidFill>
              <a:schemeClr val="accent3">
                <a:lumMod val="50000"/>
              </a:schemeClr>
            </a:solidFill>
            <a:ln w="12700">
              <a:solidFill>
                <a:schemeClr val="accent2">
                  <a:lumMod val="60000"/>
                  <a:lumOff val="40000"/>
                </a:schemeClr>
              </a:solidFill>
            </a:ln>
          </p:spPr>
          <p:txBody>
            <a:bodyPr wrap="square" rtlCol="0" anchor="ctr">
              <a:spAutoFit/>
            </a:bodyPr>
            <a:lstStyle/>
            <a:p>
              <a:pPr algn="ctr"/>
              <a:r>
                <a:rPr kumimoji="1" lang="ja-JP" altLang="en-US" sz="2000" dirty="0">
                  <a:solidFill>
                    <a:schemeClr val="bg1"/>
                  </a:solidFill>
                </a:rPr>
                <a:t>クラブ役員</a:t>
              </a:r>
            </a:p>
          </p:txBody>
        </p:sp>
      </p:grpSp>
      <p:sp>
        <p:nvSpPr>
          <p:cNvPr id="4" name="テキスト ボックス 3"/>
          <p:cNvSpPr txBox="1"/>
          <p:nvPr/>
        </p:nvSpPr>
        <p:spPr>
          <a:xfrm>
            <a:off x="720000" y="2161127"/>
            <a:ext cx="4679999" cy="3543024"/>
          </a:xfrm>
          <a:prstGeom prst="rect">
            <a:avLst/>
          </a:prstGeom>
          <a:solidFill>
            <a:schemeClr val="accent3">
              <a:lumMod val="60000"/>
              <a:lumOff val="40000"/>
            </a:schemeClr>
          </a:solidFill>
        </p:spPr>
        <p:txBody>
          <a:bodyPr wrap="square" rtlCol="0">
            <a:spAutoFit/>
          </a:bodyPr>
          <a:lstStyle/>
          <a:p>
            <a:pPr>
              <a:lnSpc>
                <a:spcPts val="3000"/>
              </a:lnSpc>
            </a:pPr>
            <a:r>
              <a:rPr kumimoji="1" lang="ja-JP" altLang="en-US" sz="2400" dirty="0">
                <a:latin typeface="ＭＳ Ｐ明朝" panose="02020600040205080304" pitchFamily="18" charset="-128"/>
                <a:ea typeface="ＭＳ Ｐ明朝" panose="02020600040205080304" pitchFamily="18" charset="-128"/>
              </a:rPr>
              <a:t>① 会長</a:t>
            </a:r>
            <a:endParaRPr kumimoji="1" lang="en-US" altLang="ja-JP" sz="2400" dirty="0">
              <a:latin typeface="ＭＳ Ｐ明朝" panose="02020600040205080304" pitchFamily="18" charset="-128"/>
              <a:ea typeface="ＭＳ Ｐ明朝" panose="02020600040205080304" pitchFamily="18" charset="-128"/>
            </a:endParaRPr>
          </a:p>
          <a:p>
            <a:pPr>
              <a:lnSpc>
                <a:spcPts val="3000"/>
              </a:lnSpc>
            </a:pPr>
            <a:r>
              <a:rPr kumimoji="1" lang="ja-JP" altLang="en-US" sz="2400" dirty="0">
                <a:latin typeface="ＭＳ Ｐ明朝" panose="02020600040205080304" pitchFamily="18" charset="-128"/>
                <a:ea typeface="ＭＳ Ｐ明朝" panose="02020600040205080304" pitchFamily="18" charset="-128"/>
              </a:rPr>
              <a:t>② 前会長</a:t>
            </a:r>
            <a:r>
              <a:rPr kumimoji="1" lang="ja-JP" altLang="en-US" dirty="0">
                <a:latin typeface="ＭＳ Ｐ明朝" panose="02020600040205080304" pitchFamily="18" charset="-128"/>
                <a:ea typeface="ＭＳ Ｐ明朝" panose="02020600040205080304" pitchFamily="18" charset="-128"/>
              </a:rPr>
              <a:t>（非改選）</a:t>
            </a:r>
            <a:endParaRPr kumimoji="1" lang="en-US" altLang="ja-JP" dirty="0">
              <a:latin typeface="ＭＳ Ｐ明朝" panose="02020600040205080304" pitchFamily="18" charset="-128"/>
              <a:ea typeface="ＭＳ Ｐ明朝" panose="02020600040205080304" pitchFamily="18" charset="-128"/>
            </a:endParaRPr>
          </a:p>
          <a:p>
            <a:pPr>
              <a:lnSpc>
                <a:spcPts val="3000"/>
              </a:lnSpc>
            </a:pPr>
            <a:r>
              <a:rPr kumimoji="1" lang="ja-JP" altLang="en-US" sz="2400" dirty="0">
                <a:latin typeface="ＭＳ Ｐ明朝" panose="02020600040205080304" pitchFamily="18" charset="-128"/>
                <a:ea typeface="ＭＳ Ｐ明朝" panose="02020600040205080304" pitchFamily="18" charset="-128"/>
              </a:rPr>
              <a:t>③ 第１副会長</a:t>
            </a:r>
            <a:endParaRPr kumimoji="1" lang="en-US" altLang="ja-JP" sz="2400" dirty="0">
              <a:latin typeface="ＭＳ Ｐ明朝" panose="02020600040205080304" pitchFamily="18" charset="-128"/>
              <a:ea typeface="ＭＳ Ｐ明朝" panose="02020600040205080304" pitchFamily="18" charset="-128"/>
            </a:endParaRPr>
          </a:p>
          <a:p>
            <a:pPr>
              <a:lnSpc>
                <a:spcPts val="3000"/>
              </a:lnSpc>
            </a:pPr>
            <a:r>
              <a:rPr kumimoji="1" lang="ja-JP" altLang="en-US" sz="2400" dirty="0">
                <a:latin typeface="ＭＳ Ｐ明朝" panose="02020600040205080304" pitchFamily="18" charset="-128"/>
                <a:ea typeface="ＭＳ Ｐ明朝" panose="02020600040205080304" pitchFamily="18" charset="-128"/>
              </a:rPr>
              <a:t>④ 副会長</a:t>
            </a:r>
            <a:endParaRPr kumimoji="1" lang="en-US" altLang="ja-JP" sz="2400" dirty="0">
              <a:latin typeface="ＭＳ Ｐ明朝" panose="02020600040205080304" pitchFamily="18" charset="-128"/>
              <a:ea typeface="ＭＳ Ｐ明朝" panose="02020600040205080304" pitchFamily="18" charset="-128"/>
            </a:endParaRPr>
          </a:p>
          <a:p>
            <a:pPr>
              <a:lnSpc>
                <a:spcPts val="3000"/>
              </a:lnSpc>
            </a:pPr>
            <a:r>
              <a:rPr kumimoji="1" lang="ja-JP" altLang="en-US" sz="2400" dirty="0">
                <a:latin typeface="ＭＳ Ｐ明朝" panose="02020600040205080304" pitchFamily="18" charset="-128"/>
                <a:ea typeface="ＭＳ Ｐ明朝" panose="02020600040205080304" pitchFamily="18" charset="-128"/>
              </a:rPr>
              <a:t>⑤ 幹事</a:t>
            </a:r>
            <a:endParaRPr kumimoji="1" lang="en-US" altLang="ja-JP" sz="2400" dirty="0">
              <a:latin typeface="ＭＳ Ｐ明朝" panose="02020600040205080304" pitchFamily="18" charset="-128"/>
              <a:ea typeface="ＭＳ Ｐ明朝" panose="02020600040205080304" pitchFamily="18" charset="-128"/>
            </a:endParaRPr>
          </a:p>
          <a:p>
            <a:pPr>
              <a:lnSpc>
                <a:spcPts val="3000"/>
              </a:lnSpc>
            </a:pPr>
            <a:r>
              <a:rPr kumimoji="1" lang="ja-JP" altLang="en-US" sz="2400" dirty="0">
                <a:latin typeface="ＭＳ Ｐ明朝" panose="02020600040205080304" pitchFamily="18" charset="-128"/>
                <a:ea typeface="ＭＳ Ｐ明朝" panose="02020600040205080304" pitchFamily="18" charset="-128"/>
              </a:rPr>
              <a:t>⑥ 会計</a:t>
            </a:r>
            <a:endParaRPr kumimoji="1" lang="en-US" altLang="ja-JP" sz="2400" dirty="0">
              <a:latin typeface="ＭＳ Ｐ明朝" panose="02020600040205080304" pitchFamily="18" charset="-128"/>
              <a:ea typeface="ＭＳ Ｐ明朝" panose="02020600040205080304" pitchFamily="18" charset="-128"/>
            </a:endParaRPr>
          </a:p>
          <a:p>
            <a:pPr>
              <a:lnSpc>
                <a:spcPts val="3000"/>
              </a:lnSpc>
            </a:pPr>
            <a:r>
              <a:rPr kumimoji="1" lang="ja-JP" altLang="en-US" sz="2400" dirty="0">
                <a:latin typeface="ＭＳ Ｐ明朝" panose="02020600040205080304" pitchFamily="18" charset="-128"/>
                <a:ea typeface="ＭＳ Ｐ明朝" panose="02020600040205080304" pitchFamily="18" charset="-128"/>
              </a:rPr>
              <a:t>⑦ 会員委員長</a:t>
            </a:r>
            <a:endParaRPr kumimoji="1" lang="en-US" altLang="ja-JP" sz="2400" dirty="0">
              <a:latin typeface="ＭＳ Ｐ明朝" panose="02020600040205080304" pitchFamily="18" charset="-128"/>
              <a:ea typeface="ＭＳ Ｐ明朝" panose="02020600040205080304" pitchFamily="18" charset="-128"/>
            </a:endParaRPr>
          </a:p>
          <a:p>
            <a:pPr>
              <a:lnSpc>
                <a:spcPts val="3000"/>
              </a:lnSpc>
            </a:pPr>
            <a:r>
              <a:rPr kumimoji="1" lang="ja-JP" altLang="en-US" sz="2400" dirty="0">
                <a:latin typeface="ＭＳ Ｐ明朝" panose="02020600040205080304" pitchFamily="18" charset="-128"/>
                <a:ea typeface="ＭＳ Ｐ明朝" panose="02020600040205080304" pitchFamily="18" charset="-128"/>
              </a:rPr>
              <a:t>⑧ 奉仕委員長</a:t>
            </a:r>
            <a:endParaRPr kumimoji="1" lang="en-US" altLang="ja-JP" sz="2400" dirty="0">
              <a:latin typeface="ＭＳ Ｐ明朝" panose="02020600040205080304" pitchFamily="18" charset="-128"/>
              <a:ea typeface="ＭＳ Ｐ明朝" panose="02020600040205080304" pitchFamily="18" charset="-128"/>
            </a:endParaRPr>
          </a:p>
          <a:p>
            <a:pPr>
              <a:lnSpc>
                <a:spcPts val="3000"/>
              </a:lnSpc>
            </a:pPr>
            <a:r>
              <a:rPr kumimoji="1" lang="ja-JP" altLang="en-US" sz="2400" dirty="0">
                <a:latin typeface="ＭＳ Ｐ明朝" panose="02020600040205080304" pitchFamily="18" charset="-128"/>
                <a:ea typeface="ＭＳ Ｐ明朝" panose="02020600040205080304" pitchFamily="18" charset="-128"/>
              </a:rPr>
              <a:t>⑨ ﾏｰｹﾃｨﾝｸﾞ･ｺﾐｭﾆｹｰｼｮﾝ委員長</a:t>
            </a:r>
            <a:endParaRPr kumimoji="1" lang="en-US" altLang="ja-JP" sz="2400" dirty="0">
              <a:latin typeface="ＭＳ Ｐ明朝" panose="02020600040205080304" pitchFamily="18" charset="-128"/>
              <a:ea typeface="ＭＳ Ｐ明朝" panose="02020600040205080304" pitchFamily="18" charset="-128"/>
            </a:endParaRPr>
          </a:p>
        </p:txBody>
      </p:sp>
      <p:grpSp>
        <p:nvGrpSpPr>
          <p:cNvPr id="13" name="グループ化 12">
            <a:extLst>
              <a:ext uri="{FF2B5EF4-FFF2-40B4-BE49-F238E27FC236}">
                <a16:creationId xmlns="" xmlns:a16="http://schemas.microsoft.com/office/drawing/2014/main" id="{DA690851-FB63-4559-9D02-BB1E3D1792EF}"/>
              </a:ext>
            </a:extLst>
          </p:cNvPr>
          <p:cNvGrpSpPr/>
          <p:nvPr/>
        </p:nvGrpSpPr>
        <p:grpSpPr>
          <a:xfrm>
            <a:off x="6228000" y="1368000"/>
            <a:ext cx="5542506" cy="4572000"/>
            <a:chOff x="6228000" y="1368000"/>
            <a:chExt cx="5542506" cy="4572000"/>
          </a:xfrm>
        </p:grpSpPr>
        <p:sp>
          <p:nvSpPr>
            <p:cNvPr id="6" name="角丸四角形 5"/>
            <p:cNvSpPr/>
            <p:nvPr/>
          </p:nvSpPr>
          <p:spPr>
            <a:xfrm>
              <a:off x="6228000" y="1368000"/>
              <a:ext cx="5542506" cy="4572000"/>
            </a:xfrm>
            <a:prstGeom prst="roundRect">
              <a:avLst/>
            </a:prstGeom>
            <a:solidFill>
              <a:schemeClr val="accent2">
                <a:lumMod val="60000"/>
                <a:lumOff val="4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p>
          </p:txBody>
        </p:sp>
        <p:sp>
          <p:nvSpPr>
            <p:cNvPr id="7" name="テキスト ボックス 6"/>
            <p:cNvSpPr txBox="1"/>
            <p:nvPr/>
          </p:nvSpPr>
          <p:spPr>
            <a:xfrm>
              <a:off x="6951842" y="1527546"/>
              <a:ext cx="1862684" cy="422941"/>
            </a:xfrm>
            <a:prstGeom prst="rect">
              <a:avLst/>
            </a:prstGeom>
            <a:solidFill>
              <a:schemeClr val="accent2">
                <a:lumMod val="50000"/>
              </a:schemeClr>
            </a:solidFill>
            <a:ln w="12700">
              <a:solidFill>
                <a:schemeClr val="accent2">
                  <a:lumMod val="60000"/>
                  <a:lumOff val="40000"/>
                </a:schemeClr>
              </a:solidFill>
            </a:ln>
          </p:spPr>
          <p:txBody>
            <a:bodyPr wrap="square" rtlCol="0" anchor="ctr">
              <a:spAutoFit/>
            </a:bodyPr>
            <a:lstStyle/>
            <a:p>
              <a:pPr algn="ctr"/>
              <a:r>
                <a:rPr kumimoji="1" lang="ja-JP" altLang="en-US" sz="2000" dirty="0">
                  <a:solidFill>
                    <a:schemeClr val="bg1"/>
                  </a:solidFill>
                </a:rPr>
                <a:t>理　事</a:t>
              </a:r>
            </a:p>
          </p:txBody>
        </p:sp>
      </p:grpSp>
      <p:sp>
        <p:nvSpPr>
          <p:cNvPr id="8" name="テキスト ボックス 7"/>
          <p:cNvSpPr txBox="1"/>
          <p:nvPr/>
        </p:nvSpPr>
        <p:spPr>
          <a:xfrm>
            <a:off x="6660000" y="2160000"/>
            <a:ext cx="4680000" cy="3554819"/>
          </a:xfrm>
          <a:prstGeom prst="rect">
            <a:avLst/>
          </a:prstGeom>
          <a:solidFill>
            <a:schemeClr val="accent2">
              <a:lumMod val="60000"/>
              <a:lumOff val="40000"/>
            </a:schemeClr>
          </a:solidFill>
        </p:spPr>
        <p:txBody>
          <a:bodyPr wrap="square" rtlCol="0">
            <a:spAutoFit/>
          </a:bodyPr>
          <a:lstStyle>
            <a:defPPr>
              <a:defRPr lang="en-US"/>
            </a:defPPr>
            <a:lvl1pPr>
              <a:lnSpc>
                <a:spcPts val="2400"/>
              </a:lnSpc>
              <a:defRPr kumimoji="1"/>
            </a:lvl1pPr>
          </a:lstStyle>
          <a:p>
            <a:pPr>
              <a:lnSpc>
                <a:spcPts val="3000"/>
              </a:lnSpc>
            </a:pPr>
            <a:r>
              <a:rPr lang="ja-JP" altLang="en-US" sz="2400" dirty="0">
                <a:latin typeface="ＭＳ Ｐ明朝" panose="02020600040205080304" pitchFamily="18" charset="-128"/>
                <a:ea typeface="ＭＳ Ｐ明朝" panose="02020600040205080304" pitchFamily="18" charset="-128"/>
              </a:rPr>
              <a:t>① プログラムコーディネーター</a:t>
            </a:r>
            <a:endParaRPr lang="en-US" altLang="ja-JP" sz="2400" dirty="0">
              <a:latin typeface="ＭＳ Ｐ明朝" panose="02020600040205080304" pitchFamily="18" charset="-128"/>
              <a:ea typeface="ＭＳ Ｐ明朝" panose="02020600040205080304" pitchFamily="18" charset="-128"/>
            </a:endParaRPr>
          </a:p>
          <a:p>
            <a:pPr>
              <a:lnSpc>
                <a:spcPts val="3000"/>
              </a:lnSpc>
            </a:pPr>
            <a:r>
              <a:rPr lang="ja-JP" altLang="en-US" sz="2400" dirty="0">
                <a:latin typeface="ＭＳ Ｐ明朝" panose="02020600040205080304" pitchFamily="18" charset="-128"/>
                <a:ea typeface="ＭＳ Ｐ明朝" panose="02020600040205080304" pitchFamily="18" charset="-128"/>
              </a:rPr>
              <a:t>② クラブＬＣＩＦコーディネーター</a:t>
            </a:r>
            <a:endParaRPr lang="en-US" altLang="ja-JP" sz="2400" dirty="0">
              <a:latin typeface="ＭＳ Ｐ明朝" panose="02020600040205080304" pitchFamily="18" charset="-128"/>
              <a:ea typeface="ＭＳ Ｐ明朝" panose="02020600040205080304" pitchFamily="18" charset="-128"/>
            </a:endParaRPr>
          </a:p>
          <a:p>
            <a:pPr>
              <a:lnSpc>
                <a:spcPts val="3000"/>
              </a:lnSpc>
            </a:pPr>
            <a:r>
              <a:rPr lang="ja-JP" altLang="en-US" sz="2400" dirty="0">
                <a:latin typeface="ＭＳ Ｐ明朝" panose="02020600040205080304" pitchFamily="18" charset="-128"/>
                <a:ea typeface="ＭＳ Ｐ明朝" panose="02020600040205080304" pitchFamily="18" charset="-128"/>
              </a:rPr>
              <a:t>③ 安全管理担当役員（任意）</a:t>
            </a:r>
            <a:endParaRPr lang="en-US" altLang="ja-JP" sz="2400" dirty="0">
              <a:latin typeface="ＭＳ Ｐ明朝" panose="02020600040205080304" pitchFamily="18" charset="-128"/>
              <a:ea typeface="ＭＳ Ｐ明朝" panose="02020600040205080304" pitchFamily="18" charset="-128"/>
            </a:endParaRPr>
          </a:p>
          <a:p>
            <a:pPr>
              <a:lnSpc>
                <a:spcPts val="3000"/>
              </a:lnSpc>
            </a:pPr>
            <a:r>
              <a:rPr lang="ja-JP" altLang="en-US" sz="2400" dirty="0">
                <a:latin typeface="ＭＳ Ｐ明朝" panose="02020600040205080304" pitchFamily="18" charset="-128"/>
                <a:ea typeface="ＭＳ Ｐ明朝" panose="02020600040205080304" pitchFamily="18" charset="-128"/>
              </a:rPr>
              <a:t>④ </a:t>
            </a:r>
            <a:r>
              <a:rPr lang="ja-JP" altLang="en-US" sz="2400" dirty="0" smtClean="0">
                <a:latin typeface="ＭＳ Ｐ明朝" panose="02020600040205080304" pitchFamily="18" charset="-128"/>
                <a:ea typeface="ＭＳ Ｐ明朝" panose="02020600040205080304" pitchFamily="18" charset="-128"/>
              </a:rPr>
              <a:t>ライオン・テーマー</a:t>
            </a:r>
            <a:r>
              <a:rPr lang="ja-JP" altLang="en-US" sz="2400" dirty="0">
                <a:latin typeface="ＭＳ Ｐ明朝" panose="02020600040205080304" pitchFamily="18" charset="-128"/>
                <a:ea typeface="ＭＳ Ｐ明朝" panose="02020600040205080304" pitchFamily="18" charset="-128"/>
              </a:rPr>
              <a:t>（任意）</a:t>
            </a:r>
            <a:endParaRPr lang="en-US" altLang="ja-JP" sz="2400" dirty="0">
              <a:latin typeface="ＭＳ Ｐ明朝" panose="02020600040205080304" pitchFamily="18" charset="-128"/>
              <a:ea typeface="ＭＳ Ｐ明朝" panose="02020600040205080304" pitchFamily="18" charset="-128"/>
            </a:endParaRPr>
          </a:p>
          <a:p>
            <a:pPr>
              <a:lnSpc>
                <a:spcPts val="3000"/>
              </a:lnSpc>
            </a:pPr>
            <a:r>
              <a:rPr lang="ja-JP" altLang="en-US" sz="2400" dirty="0">
                <a:latin typeface="ＭＳ Ｐ明朝" panose="02020600040205080304" pitchFamily="18" charset="-128"/>
                <a:ea typeface="ＭＳ Ｐ明朝" panose="02020600040205080304" pitchFamily="18" charset="-128"/>
              </a:rPr>
              <a:t>⑤ </a:t>
            </a:r>
            <a:r>
              <a:rPr lang="ja-JP" altLang="en-US" sz="2400" dirty="0" smtClean="0">
                <a:latin typeface="ＭＳ Ｐ明朝" panose="02020600040205080304" pitchFamily="18" charset="-128"/>
                <a:ea typeface="ＭＳ Ｐ明朝" panose="02020600040205080304" pitchFamily="18" charset="-128"/>
              </a:rPr>
              <a:t>テール・ツイスター</a:t>
            </a:r>
            <a:r>
              <a:rPr lang="ja-JP" altLang="en-US" sz="2400" dirty="0">
                <a:latin typeface="ＭＳ Ｐ明朝" panose="02020600040205080304" pitchFamily="18" charset="-128"/>
                <a:ea typeface="ＭＳ Ｐ明朝" panose="02020600040205080304" pitchFamily="18" charset="-128"/>
              </a:rPr>
              <a:t>（任意）</a:t>
            </a:r>
            <a:endParaRPr lang="en-US" altLang="ja-JP" sz="2400" dirty="0">
              <a:latin typeface="ＭＳ Ｐ明朝" panose="02020600040205080304" pitchFamily="18" charset="-128"/>
              <a:ea typeface="ＭＳ Ｐ明朝" panose="02020600040205080304" pitchFamily="18" charset="-128"/>
            </a:endParaRPr>
          </a:p>
          <a:p>
            <a:pPr>
              <a:lnSpc>
                <a:spcPts val="3000"/>
              </a:lnSpc>
            </a:pPr>
            <a:r>
              <a:rPr lang="ja-JP" altLang="en-US" sz="2400" dirty="0">
                <a:latin typeface="ＭＳ Ｐ明朝" panose="02020600040205080304" pitchFamily="18" charset="-128"/>
                <a:ea typeface="ＭＳ Ｐ明朝" panose="02020600040205080304" pitchFamily="18" charset="-128"/>
              </a:rPr>
              <a:t>⑥ ２年</a:t>
            </a:r>
            <a:r>
              <a:rPr lang="en-US" altLang="ja-JP" sz="2400" dirty="0">
                <a:latin typeface="ＭＳ Ｐ明朝" panose="02020600040205080304" pitchFamily="18" charset="-128"/>
                <a:ea typeface="ＭＳ Ｐ明朝" panose="02020600040205080304" pitchFamily="18" charset="-128"/>
              </a:rPr>
              <a:t>(</a:t>
            </a:r>
            <a:r>
              <a:rPr lang="ja-JP" altLang="en-US" sz="2400" dirty="0">
                <a:latin typeface="ＭＳ Ｐ明朝" panose="02020600040205080304" pitchFamily="18" charset="-128"/>
                <a:ea typeface="ＭＳ Ｐ明朝" panose="02020600040205080304" pitchFamily="18" charset="-128"/>
              </a:rPr>
              <a:t>目</a:t>
            </a:r>
            <a:r>
              <a:rPr lang="en-US" altLang="ja-JP" sz="2400" dirty="0">
                <a:latin typeface="ＭＳ Ｐ明朝" panose="02020600040205080304" pitchFamily="18" charset="-128"/>
                <a:ea typeface="ＭＳ Ｐ明朝" panose="02020600040205080304" pitchFamily="18" charset="-128"/>
              </a:rPr>
              <a:t>)</a:t>
            </a:r>
            <a:r>
              <a:rPr lang="ja-JP" altLang="en-US" sz="2400" dirty="0">
                <a:latin typeface="ＭＳ Ｐ明朝" panose="02020600040205080304" pitchFamily="18" charset="-128"/>
                <a:ea typeface="ＭＳ Ｐ明朝" panose="02020600040205080304" pitchFamily="18" charset="-128"/>
              </a:rPr>
              <a:t>理事</a:t>
            </a:r>
            <a:r>
              <a:rPr lang="ja-JP" altLang="en-US" dirty="0">
                <a:latin typeface="ＭＳ Ｐ明朝" panose="02020600040205080304" pitchFamily="18" charset="-128"/>
                <a:ea typeface="ＭＳ Ｐ明朝" panose="02020600040205080304" pitchFamily="18" charset="-128"/>
              </a:rPr>
              <a:t>（非改選</a:t>
            </a:r>
            <a:r>
              <a:rPr lang="ja-JP" altLang="en-US" sz="2000" dirty="0">
                <a:latin typeface="ＭＳ Ｐ明朝" panose="02020600040205080304" pitchFamily="18" charset="-128"/>
                <a:ea typeface="ＭＳ Ｐ明朝" panose="02020600040205080304" pitchFamily="18" charset="-128"/>
              </a:rPr>
              <a:t>）</a:t>
            </a:r>
            <a:endParaRPr lang="en-US" altLang="ja-JP" sz="2000" dirty="0">
              <a:latin typeface="ＭＳ Ｐ明朝" panose="02020600040205080304" pitchFamily="18" charset="-128"/>
              <a:ea typeface="ＭＳ Ｐ明朝" panose="02020600040205080304" pitchFamily="18" charset="-128"/>
            </a:endParaRPr>
          </a:p>
          <a:p>
            <a:pPr>
              <a:lnSpc>
                <a:spcPts val="3000"/>
              </a:lnSpc>
            </a:pPr>
            <a:r>
              <a:rPr lang="ja-JP" altLang="en-US" sz="2400" dirty="0">
                <a:latin typeface="ＭＳ Ｐ明朝" panose="02020600040205080304" pitchFamily="18" charset="-128"/>
                <a:ea typeface="ＭＳ Ｐ明朝" panose="02020600040205080304" pitchFamily="18" charset="-128"/>
              </a:rPr>
              <a:t>⑦ １年</a:t>
            </a:r>
            <a:r>
              <a:rPr lang="en-US" altLang="ja-JP" sz="2400" dirty="0">
                <a:latin typeface="ＭＳ Ｐ明朝" panose="02020600040205080304" pitchFamily="18" charset="-128"/>
                <a:ea typeface="ＭＳ Ｐ明朝" panose="02020600040205080304" pitchFamily="18" charset="-128"/>
              </a:rPr>
              <a:t>(</a:t>
            </a:r>
            <a:r>
              <a:rPr lang="ja-JP" altLang="en-US" sz="2400" dirty="0">
                <a:latin typeface="ＭＳ Ｐ明朝" panose="02020600040205080304" pitchFamily="18" charset="-128"/>
                <a:ea typeface="ＭＳ Ｐ明朝" panose="02020600040205080304" pitchFamily="18" charset="-128"/>
              </a:rPr>
              <a:t>目</a:t>
            </a:r>
            <a:r>
              <a:rPr lang="en-US" altLang="ja-JP" sz="2400" dirty="0">
                <a:latin typeface="ＭＳ Ｐ明朝" panose="02020600040205080304" pitchFamily="18" charset="-128"/>
                <a:ea typeface="ＭＳ Ｐ明朝" panose="02020600040205080304" pitchFamily="18" charset="-128"/>
              </a:rPr>
              <a:t>)</a:t>
            </a:r>
            <a:r>
              <a:rPr lang="ja-JP" altLang="en-US" sz="2400" dirty="0">
                <a:latin typeface="ＭＳ Ｐ明朝" panose="02020600040205080304" pitchFamily="18" charset="-128"/>
                <a:ea typeface="ＭＳ Ｐ明朝" panose="02020600040205080304" pitchFamily="18" charset="-128"/>
              </a:rPr>
              <a:t>理事</a:t>
            </a:r>
          </a:p>
          <a:p>
            <a:pPr>
              <a:lnSpc>
                <a:spcPts val="3000"/>
              </a:lnSpc>
            </a:pPr>
            <a:r>
              <a:rPr lang="ja-JP" altLang="en-US" sz="2400" dirty="0">
                <a:latin typeface="ＭＳ Ｐ明朝" panose="02020600040205080304" pitchFamily="18" charset="-128"/>
                <a:ea typeface="ＭＳ Ｐ明朝" panose="02020600040205080304" pitchFamily="18" charset="-128"/>
              </a:rPr>
              <a:t>⑧ 支部会長</a:t>
            </a:r>
            <a:endParaRPr lang="en-US" altLang="ja-JP" sz="2400" dirty="0">
              <a:latin typeface="ＭＳ Ｐ明朝" panose="02020600040205080304" pitchFamily="18" charset="-128"/>
              <a:ea typeface="ＭＳ Ｐ明朝" panose="02020600040205080304" pitchFamily="18" charset="-128"/>
            </a:endParaRPr>
          </a:p>
          <a:p>
            <a:pPr>
              <a:lnSpc>
                <a:spcPts val="3000"/>
              </a:lnSpc>
            </a:pPr>
            <a:r>
              <a:rPr lang="ja-JP" altLang="en-US" sz="2400" dirty="0">
                <a:latin typeface="ＭＳ Ｐ明朝" panose="02020600040205080304" pitchFamily="18" charset="-128"/>
                <a:ea typeface="ＭＳ Ｐ明朝" panose="02020600040205080304" pitchFamily="18" charset="-128"/>
              </a:rPr>
              <a:t>⑨ 各種委員長</a:t>
            </a:r>
            <a:endParaRPr lang="en-US" altLang="ja-JP" sz="2400" dirty="0">
              <a:latin typeface="ＭＳ Ｐ明朝" panose="02020600040205080304" pitchFamily="18" charset="-128"/>
              <a:ea typeface="ＭＳ Ｐ明朝" panose="02020600040205080304" pitchFamily="18" charset="-128"/>
            </a:endParaRPr>
          </a:p>
        </p:txBody>
      </p:sp>
      <p:sp>
        <p:nvSpPr>
          <p:cNvPr id="9" name="角丸四角形 8"/>
          <p:cNvSpPr/>
          <p:nvPr/>
        </p:nvSpPr>
        <p:spPr>
          <a:xfrm>
            <a:off x="164263" y="777514"/>
            <a:ext cx="11865299" cy="534951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853338" y="528993"/>
            <a:ext cx="2091267" cy="461665"/>
          </a:xfrm>
          <a:prstGeom prst="rect">
            <a:avLst/>
          </a:prstGeom>
          <a:solidFill>
            <a:schemeClr val="bg1">
              <a:lumMod val="75000"/>
            </a:schemeClr>
          </a:solidFill>
          <a:ln w="19050">
            <a:solidFill>
              <a:schemeClr val="tx1"/>
            </a:solidFill>
          </a:ln>
        </p:spPr>
        <p:txBody>
          <a:bodyPr wrap="square" rtlCol="0" anchor="ctr">
            <a:spAutoFit/>
          </a:bodyPr>
          <a:lstStyle/>
          <a:p>
            <a:pPr algn="ctr"/>
            <a:r>
              <a:rPr kumimoji="1" lang="ja-JP" altLang="en-US" sz="2400" dirty="0"/>
              <a:t>理事会構成員</a:t>
            </a:r>
          </a:p>
        </p:txBody>
      </p:sp>
    </p:spTree>
    <p:extLst>
      <p:ext uri="{BB962C8B-B14F-4D97-AF65-F5344CB8AC3E}">
        <p14:creationId xmlns:p14="http://schemas.microsoft.com/office/powerpoint/2010/main" val="354505838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5"/>
          <p:cNvSpPr>
            <a:spLocks noChangeArrowheads="1"/>
          </p:cNvSpPr>
          <p:nvPr/>
        </p:nvSpPr>
        <p:spPr bwMode="auto">
          <a:xfrm>
            <a:off x="5014913" y="1650160"/>
            <a:ext cx="2162175" cy="539750"/>
          </a:xfrm>
          <a:prstGeom prst="roundRect">
            <a:avLst>
              <a:gd name="adj" fmla="val 16667"/>
            </a:avLst>
          </a:prstGeom>
          <a:solidFill>
            <a:schemeClr val="accent1">
              <a:lumMod val="20000"/>
              <a:lumOff val="80000"/>
            </a:schemeClr>
          </a:solidFill>
          <a:ln w="9525">
            <a:solidFill>
              <a:schemeClr val="tx1"/>
            </a:solidFill>
            <a:round/>
            <a:headEnd/>
            <a:tailEnd/>
          </a:ln>
        </p:spPr>
        <p:txBody>
          <a:bodyPr lIns="90000" tIns="36000" rIns="90000" bIns="3600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 name="AutoShape 6"/>
          <p:cNvSpPr>
            <a:spLocks noChangeArrowheads="1"/>
          </p:cNvSpPr>
          <p:nvPr/>
        </p:nvSpPr>
        <p:spPr bwMode="auto">
          <a:xfrm>
            <a:off x="5105400" y="2550272"/>
            <a:ext cx="1981200" cy="539750"/>
          </a:xfrm>
          <a:prstGeom prst="roundRect">
            <a:avLst>
              <a:gd name="adj" fmla="val 16667"/>
            </a:avLst>
          </a:prstGeom>
          <a:solidFill>
            <a:schemeClr val="accent1">
              <a:lumMod val="20000"/>
              <a:lumOff val="80000"/>
            </a:schemeClr>
          </a:solidFill>
          <a:ln w="9525">
            <a:solidFill>
              <a:schemeClr val="tx1"/>
            </a:solidFill>
            <a:round/>
            <a:headEnd/>
            <a:tailEnd/>
          </a:ln>
        </p:spPr>
        <p:txBody>
          <a:bodyPr lIns="90000" tIns="36000" rIns="90000" bIns="3600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5" name="AutoShape 7"/>
          <p:cNvSpPr>
            <a:spLocks noChangeArrowheads="1"/>
          </p:cNvSpPr>
          <p:nvPr/>
        </p:nvSpPr>
        <p:spPr bwMode="auto">
          <a:xfrm>
            <a:off x="5465763" y="3450385"/>
            <a:ext cx="1260475" cy="720725"/>
          </a:xfrm>
          <a:prstGeom prst="roundRect">
            <a:avLst>
              <a:gd name="adj" fmla="val 16667"/>
            </a:avLst>
          </a:prstGeom>
          <a:solidFill>
            <a:srgbClr val="FFFF00"/>
          </a:solidFill>
          <a:ln w="9525">
            <a:solidFill>
              <a:schemeClr val="tx1"/>
            </a:solidFill>
            <a:round/>
            <a:headEnd/>
            <a:tailEnd/>
          </a:ln>
        </p:spPr>
        <p:txBody>
          <a:bodyPr wrap="none" lIns="90000" tIns="36000" rIns="90000" bIns="3600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6" name="Text Box 8"/>
          <p:cNvSpPr txBox="1">
            <a:spLocks noChangeArrowheads="1"/>
          </p:cNvSpPr>
          <p:nvPr/>
        </p:nvSpPr>
        <p:spPr bwMode="auto">
          <a:xfrm>
            <a:off x="5375275" y="1718422"/>
            <a:ext cx="1439863"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36000" rIns="90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a:t>クラブ例会</a:t>
            </a:r>
          </a:p>
        </p:txBody>
      </p:sp>
      <p:sp>
        <p:nvSpPr>
          <p:cNvPr id="7" name="Text Box 9"/>
          <p:cNvSpPr txBox="1">
            <a:spLocks noChangeArrowheads="1"/>
          </p:cNvSpPr>
          <p:nvPr/>
        </p:nvSpPr>
        <p:spPr bwMode="auto">
          <a:xfrm>
            <a:off x="5627688" y="2637585"/>
            <a:ext cx="93662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36000" rIns="90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a:t>理事会</a:t>
            </a:r>
          </a:p>
        </p:txBody>
      </p:sp>
      <p:sp>
        <p:nvSpPr>
          <p:cNvPr id="8" name="Text Box 10"/>
          <p:cNvSpPr txBox="1">
            <a:spLocks noChangeArrowheads="1"/>
          </p:cNvSpPr>
          <p:nvPr/>
        </p:nvSpPr>
        <p:spPr bwMode="auto">
          <a:xfrm>
            <a:off x="5667375" y="3621835"/>
            <a:ext cx="85725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36000" rIns="90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b="1"/>
              <a:t>会　長</a:t>
            </a:r>
          </a:p>
        </p:txBody>
      </p:sp>
      <p:sp>
        <p:nvSpPr>
          <p:cNvPr id="9" name="AutoShape 11"/>
          <p:cNvSpPr>
            <a:spLocks noChangeArrowheads="1"/>
          </p:cNvSpPr>
          <p:nvPr/>
        </p:nvSpPr>
        <p:spPr bwMode="auto">
          <a:xfrm>
            <a:off x="3713163" y="3950447"/>
            <a:ext cx="1089025" cy="538163"/>
          </a:xfrm>
          <a:prstGeom prst="roundRect">
            <a:avLst>
              <a:gd name="adj" fmla="val 16667"/>
            </a:avLst>
          </a:prstGeom>
          <a:solidFill>
            <a:srgbClr val="FFFF00"/>
          </a:solidFill>
          <a:ln w="9525">
            <a:solidFill>
              <a:schemeClr val="tx1"/>
            </a:solidFill>
            <a:round/>
            <a:headEnd/>
            <a:tailEnd/>
          </a:ln>
        </p:spPr>
        <p:txBody>
          <a:bodyPr lIns="90000" tIns="36000" rIns="90000" bIns="3600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0" name="AutoShape 12"/>
          <p:cNvSpPr>
            <a:spLocks noChangeArrowheads="1"/>
          </p:cNvSpPr>
          <p:nvPr/>
        </p:nvSpPr>
        <p:spPr bwMode="auto">
          <a:xfrm>
            <a:off x="7526338" y="3991722"/>
            <a:ext cx="1089025" cy="538163"/>
          </a:xfrm>
          <a:prstGeom prst="roundRect">
            <a:avLst>
              <a:gd name="adj" fmla="val 16667"/>
            </a:avLst>
          </a:prstGeom>
          <a:solidFill>
            <a:srgbClr val="FFFF00"/>
          </a:solidFill>
          <a:ln w="9525">
            <a:solidFill>
              <a:schemeClr val="tx1"/>
            </a:solidFill>
            <a:round/>
            <a:headEnd/>
            <a:tailEnd/>
          </a:ln>
        </p:spPr>
        <p:txBody>
          <a:bodyPr lIns="90000" tIns="36000" rIns="90000" bIns="3600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11" name="Text Box 13"/>
          <p:cNvSpPr txBox="1">
            <a:spLocks noChangeArrowheads="1"/>
          </p:cNvSpPr>
          <p:nvPr/>
        </p:nvSpPr>
        <p:spPr bwMode="auto">
          <a:xfrm>
            <a:off x="3775075" y="4055222"/>
            <a:ext cx="94932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36000" rIns="90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a:t>幹　事</a:t>
            </a:r>
          </a:p>
        </p:txBody>
      </p:sp>
      <p:sp>
        <p:nvSpPr>
          <p:cNvPr id="12" name="Text Box 14"/>
          <p:cNvSpPr txBox="1">
            <a:spLocks noChangeArrowheads="1"/>
          </p:cNvSpPr>
          <p:nvPr/>
        </p:nvSpPr>
        <p:spPr bwMode="auto">
          <a:xfrm>
            <a:off x="7662863" y="4090147"/>
            <a:ext cx="83502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36000" rIns="90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a:t>会　計</a:t>
            </a:r>
          </a:p>
        </p:txBody>
      </p:sp>
      <p:sp>
        <p:nvSpPr>
          <p:cNvPr id="13" name="Line 16"/>
          <p:cNvSpPr>
            <a:spLocks noChangeShapeType="1"/>
          </p:cNvSpPr>
          <p:nvPr/>
        </p:nvSpPr>
        <p:spPr bwMode="auto">
          <a:xfrm>
            <a:off x="4257675" y="3836147"/>
            <a:ext cx="11985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36000" rIns="90000" bIns="36000" anchor="ctr">
            <a:spAutoFit/>
          </a:bodyPr>
          <a:lstStyle/>
          <a:p>
            <a:endParaRPr lang="ja-JP" altLang="en-US"/>
          </a:p>
        </p:txBody>
      </p:sp>
      <p:sp>
        <p:nvSpPr>
          <p:cNvPr id="14" name="Line 19"/>
          <p:cNvSpPr>
            <a:spLocks noChangeShapeType="1"/>
          </p:cNvSpPr>
          <p:nvPr/>
        </p:nvSpPr>
        <p:spPr bwMode="auto">
          <a:xfrm>
            <a:off x="4254500" y="3815510"/>
            <a:ext cx="1588" cy="149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36000" rIns="90000" bIns="36000" anchor="ctr">
            <a:spAutoFit/>
          </a:bodyPr>
          <a:lstStyle/>
          <a:p>
            <a:endParaRPr lang="ja-JP" altLang="en-US"/>
          </a:p>
        </p:txBody>
      </p:sp>
      <p:sp>
        <p:nvSpPr>
          <p:cNvPr id="15" name="Line 20"/>
          <p:cNvSpPr>
            <a:spLocks noChangeShapeType="1"/>
          </p:cNvSpPr>
          <p:nvPr/>
        </p:nvSpPr>
        <p:spPr bwMode="auto">
          <a:xfrm>
            <a:off x="6735763" y="3837734"/>
            <a:ext cx="12684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lIns="90000" tIns="36000" rIns="90000" bIns="36000" anchor="ctr">
            <a:spAutoFit/>
          </a:bodyPr>
          <a:lstStyle/>
          <a:p>
            <a:endParaRPr lang="ja-JP" altLang="en-US">
              <a:latin typeface="ＤＦ中丸ゴシック体" panose="02010609010101010101" pitchFamily="1" charset="-128"/>
              <a:ea typeface="ＤＦ中丸ゴシック体" panose="02010609010101010101" pitchFamily="1" charset="-128"/>
            </a:endParaRPr>
          </a:p>
        </p:txBody>
      </p:sp>
      <p:sp>
        <p:nvSpPr>
          <p:cNvPr id="16" name="Line 21"/>
          <p:cNvSpPr>
            <a:spLocks noChangeShapeType="1"/>
          </p:cNvSpPr>
          <p:nvPr/>
        </p:nvSpPr>
        <p:spPr bwMode="auto">
          <a:xfrm>
            <a:off x="8004175" y="3850435"/>
            <a:ext cx="0" cy="1254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lIns="90000" tIns="36000" rIns="90000" bIns="36000" anchor="ctr">
            <a:spAutoFit/>
          </a:bodyPr>
          <a:lstStyle/>
          <a:p>
            <a:endParaRPr lang="ja-JP" altLang="en-US">
              <a:latin typeface="ＤＦＧ中丸ゴシック体" panose="020F0500010101010101" pitchFamily="50" charset="-128"/>
              <a:ea typeface="ＤＦＧ中丸ゴシック体" panose="020F0500010101010101" pitchFamily="50" charset="-128"/>
            </a:endParaRPr>
          </a:p>
        </p:txBody>
      </p:sp>
      <p:sp>
        <p:nvSpPr>
          <p:cNvPr id="17" name="Line 22"/>
          <p:cNvSpPr>
            <a:spLocks noChangeShapeType="1"/>
          </p:cNvSpPr>
          <p:nvPr/>
        </p:nvSpPr>
        <p:spPr bwMode="auto">
          <a:xfrm>
            <a:off x="6096000" y="2193085"/>
            <a:ext cx="0" cy="342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36000" rIns="90000" bIns="36000" anchor="ctr">
            <a:spAutoFit/>
          </a:bodyPr>
          <a:lstStyle/>
          <a:p>
            <a:endParaRPr lang="ja-JP" altLang="en-US"/>
          </a:p>
        </p:txBody>
      </p:sp>
      <p:sp>
        <p:nvSpPr>
          <p:cNvPr id="18" name="Line 23"/>
          <p:cNvSpPr>
            <a:spLocks noChangeShapeType="1"/>
          </p:cNvSpPr>
          <p:nvPr/>
        </p:nvSpPr>
        <p:spPr bwMode="auto">
          <a:xfrm>
            <a:off x="6096000" y="3107485"/>
            <a:ext cx="0" cy="342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36000" rIns="90000" bIns="36000" anchor="ctr">
            <a:spAutoFit/>
          </a:bodyPr>
          <a:lstStyle/>
          <a:p>
            <a:endParaRPr lang="ja-JP" altLang="en-US"/>
          </a:p>
        </p:txBody>
      </p:sp>
      <p:sp>
        <p:nvSpPr>
          <p:cNvPr id="19" name="AutoShape 24"/>
          <p:cNvSpPr>
            <a:spLocks noChangeArrowheads="1"/>
          </p:cNvSpPr>
          <p:nvPr/>
        </p:nvSpPr>
        <p:spPr bwMode="auto">
          <a:xfrm>
            <a:off x="4005263" y="4868022"/>
            <a:ext cx="1382712" cy="3317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000" tIns="36000" rIns="90000" bIns="3600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0" name="AutoShape 25"/>
          <p:cNvSpPr>
            <a:spLocks noChangeArrowheads="1"/>
          </p:cNvSpPr>
          <p:nvPr/>
        </p:nvSpPr>
        <p:spPr bwMode="auto">
          <a:xfrm>
            <a:off x="6802438" y="4852147"/>
            <a:ext cx="1382712" cy="331788"/>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000" tIns="36000" rIns="90000" bIns="3600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1" name="Text Box 26"/>
          <p:cNvSpPr txBox="1">
            <a:spLocks noChangeArrowheads="1"/>
          </p:cNvSpPr>
          <p:nvPr/>
        </p:nvSpPr>
        <p:spPr bwMode="auto">
          <a:xfrm>
            <a:off x="4073525" y="4868022"/>
            <a:ext cx="12334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36000" rIns="90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1600" dirty="0">
                <a:latin typeface="ＭＳ Ｐゴシック" panose="020B0600070205080204" pitchFamily="50" charset="-128"/>
              </a:rPr>
              <a:t>第１副会長</a:t>
            </a:r>
          </a:p>
        </p:txBody>
      </p:sp>
      <p:sp>
        <p:nvSpPr>
          <p:cNvPr id="22" name="Text Box 28"/>
          <p:cNvSpPr txBox="1">
            <a:spLocks noChangeArrowheads="1"/>
          </p:cNvSpPr>
          <p:nvPr/>
        </p:nvSpPr>
        <p:spPr bwMode="auto">
          <a:xfrm>
            <a:off x="6880225" y="4863260"/>
            <a:ext cx="1233488"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36000" rIns="90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1600" dirty="0">
                <a:latin typeface="ＭＳ Ｐゴシック" panose="020B0600070205080204" pitchFamily="50" charset="-128"/>
              </a:rPr>
              <a:t>第２副会長</a:t>
            </a:r>
          </a:p>
        </p:txBody>
      </p:sp>
      <p:sp>
        <p:nvSpPr>
          <p:cNvPr id="23" name="Line 29"/>
          <p:cNvSpPr>
            <a:spLocks noChangeShapeType="1"/>
          </p:cNvSpPr>
          <p:nvPr/>
        </p:nvSpPr>
        <p:spPr bwMode="auto">
          <a:xfrm>
            <a:off x="5375275" y="5050585"/>
            <a:ext cx="14176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36000" rIns="90000" bIns="36000" anchor="ctr">
            <a:spAutoFit/>
          </a:bodyPr>
          <a:lstStyle/>
          <a:p>
            <a:endParaRPr lang="ja-JP" altLang="en-US"/>
          </a:p>
        </p:txBody>
      </p:sp>
      <p:sp>
        <p:nvSpPr>
          <p:cNvPr id="24" name="Line 30"/>
          <p:cNvSpPr>
            <a:spLocks noChangeShapeType="1"/>
          </p:cNvSpPr>
          <p:nvPr/>
        </p:nvSpPr>
        <p:spPr bwMode="auto">
          <a:xfrm>
            <a:off x="6096000" y="4169522"/>
            <a:ext cx="0" cy="8810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36000" rIns="90000" bIns="36000" anchor="ctr">
            <a:spAutoFit/>
          </a:bodyPr>
          <a:lstStyle/>
          <a:p>
            <a:endParaRPr lang="ja-JP" altLang="en-US"/>
          </a:p>
        </p:txBody>
      </p:sp>
      <p:sp>
        <p:nvSpPr>
          <p:cNvPr id="25" name="AutoShape 31"/>
          <p:cNvSpPr>
            <a:spLocks noChangeArrowheads="1"/>
          </p:cNvSpPr>
          <p:nvPr/>
        </p:nvSpPr>
        <p:spPr bwMode="auto">
          <a:xfrm>
            <a:off x="3271838" y="5760197"/>
            <a:ext cx="2411412" cy="536575"/>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000" tIns="36000" rIns="90000" bIns="3600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6" name="AutoShape 32"/>
          <p:cNvSpPr>
            <a:spLocks noChangeArrowheads="1"/>
          </p:cNvSpPr>
          <p:nvPr/>
        </p:nvSpPr>
        <p:spPr bwMode="auto">
          <a:xfrm>
            <a:off x="6573838" y="5744322"/>
            <a:ext cx="2411412" cy="536575"/>
          </a:xfrm>
          <a:prstGeom prst="roundRect">
            <a:avLst>
              <a:gd name="adj" fmla="val 16667"/>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000" tIns="36000" rIns="90000" bIns="3600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27" name="Text Box 33"/>
          <p:cNvSpPr txBox="1">
            <a:spLocks noChangeArrowheads="1"/>
          </p:cNvSpPr>
          <p:nvPr/>
        </p:nvSpPr>
        <p:spPr bwMode="auto">
          <a:xfrm>
            <a:off x="3592513" y="5852272"/>
            <a:ext cx="186372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36000" rIns="90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a:t>各種運営委員会</a:t>
            </a:r>
          </a:p>
        </p:txBody>
      </p:sp>
      <p:sp>
        <p:nvSpPr>
          <p:cNvPr id="28" name="Text Box 34"/>
          <p:cNvSpPr txBox="1">
            <a:spLocks noChangeArrowheads="1"/>
          </p:cNvSpPr>
          <p:nvPr/>
        </p:nvSpPr>
        <p:spPr bwMode="auto">
          <a:xfrm>
            <a:off x="6881813" y="5825285"/>
            <a:ext cx="1863725"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36000" rIns="90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dirty="0"/>
              <a:t>各種事業委員会</a:t>
            </a:r>
          </a:p>
        </p:txBody>
      </p:sp>
      <p:sp>
        <p:nvSpPr>
          <p:cNvPr id="29" name="Line 35"/>
          <p:cNvSpPr>
            <a:spLocks noChangeShapeType="1"/>
          </p:cNvSpPr>
          <p:nvPr/>
        </p:nvSpPr>
        <p:spPr bwMode="auto">
          <a:xfrm>
            <a:off x="7524750" y="5187110"/>
            <a:ext cx="0" cy="549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36000" rIns="90000" bIns="36000" anchor="ctr">
            <a:spAutoFit/>
          </a:bodyPr>
          <a:lstStyle/>
          <a:p>
            <a:endParaRPr lang="ja-JP" altLang="en-US"/>
          </a:p>
        </p:txBody>
      </p:sp>
      <p:sp>
        <p:nvSpPr>
          <p:cNvPr id="30" name="Line 36"/>
          <p:cNvSpPr>
            <a:spLocks noChangeShapeType="1"/>
          </p:cNvSpPr>
          <p:nvPr/>
        </p:nvSpPr>
        <p:spPr bwMode="auto">
          <a:xfrm>
            <a:off x="4689475" y="5199810"/>
            <a:ext cx="0" cy="547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36000" rIns="90000" bIns="36000" anchor="ctr">
            <a:spAutoFit/>
          </a:bodyPr>
          <a:lstStyle/>
          <a:p>
            <a:endParaRPr lang="ja-JP" altLang="en-US"/>
          </a:p>
        </p:txBody>
      </p:sp>
      <p:sp>
        <p:nvSpPr>
          <p:cNvPr id="31" name="Text Box 37"/>
          <p:cNvSpPr txBox="1">
            <a:spLocks noChangeArrowheads="1"/>
          </p:cNvSpPr>
          <p:nvPr/>
        </p:nvSpPr>
        <p:spPr bwMode="auto">
          <a:xfrm>
            <a:off x="7513638" y="1713660"/>
            <a:ext cx="1790449"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36000" rIns="90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dirty="0">
                <a:latin typeface="AR P丸ゴシック体M" panose="020B0600010101010101" pitchFamily="50" charset="-128"/>
                <a:ea typeface="AR P丸ゴシック体M" panose="020B0600010101010101" pitchFamily="50" charset="-128"/>
              </a:rPr>
              <a:t>最高議決機関</a:t>
            </a:r>
          </a:p>
        </p:txBody>
      </p:sp>
      <p:sp>
        <p:nvSpPr>
          <p:cNvPr id="32" name="Text Box 38"/>
          <p:cNvSpPr txBox="1">
            <a:spLocks noChangeArrowheads="1"/>
          </p:cNvSpPr>
          <p:nvPr/>
        </p:nvSpPr>
        <p:spPr bwMode="auto">
          <a:xfrm>
            <a:off x="7331075" y="2604247"/>
            <a:ext cx="3631334" cy="31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36000" rIns="90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latin typeface="AR P丸ゴシック体M" panose="020B0600010101010101" pitchFamily="50" charset="-128"/>
                <a:ea typeface="AR P丸ゴシック体M" panose="020B0600010101010101" pitchFamily="50" charset="-128"/>
              </a:rPr>
              <a:t>会則に基づき事業を執行する機関</a:t>
            </a:r>
          </a:p>
        </p:txBody>
      </p:sp>
      <p:sp>
        <p:nvSpPr>
          <p:cNvPr id="33" name="Text Box 39"/>
          <p:cNvSpPr txBox="1">
            <a:spLocks noChangeArrowheads="1"/>
          </p:cNvSpPr>
          <p:nvPr/>
        </p:nvSpPr>
        <p:spPr bwMode="auto">
          <a:xfrm>
            <a:off x="7356475" y="3107485"/>
            <a:ext cx="2426294"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36000" rIns="90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a:latin typeface="AR P丸ゴシック体M" panose="020B0600010101010101" pitchFamily="50" charset="-128"/>
                <a:ea typeface="AR P丸ゴシック体M" panose="020B0600010101010101" pitchFamily="50" charset="-128"/>
              </a:rPr>
              <a:t>運営最高責任者</a:t>
            </a:r>
          </a:p>
          <a:p>
            <a:pPr eaLnBrk="1" hangingPunct="1">
              <a:spcBef>
                <a:spcPct val="50000"/>
              </a:spcBef>
            </a:pPr>
            <a:r>
              <a:rPr lang="ja-JP" altLang="en-US" sz="1600">
                <a:latin typeface="AR P丸ゴシック体M" panose="020B0600010101010101" pitchFamily="50" charset="-128"/>
                <a:ea typeface="AR P丸ゴシック体M" panose="020B0600010101010101" pitchFamily="50" charset="-128"/>
              </a:rPr>
              <a:t>理事会会長及び議長</a:t>
            </a:r>
          </a:p>
        </p:txBody>
      </p:sp>
      <p:sp>
        <p:nvSpPr>
          <p:cNvPr id="35" name="AutoShape 43"/>
          <p:cNvSpPr>
            <a:spLocks noChangeArrowheads="1"/>
          </p:cNvSpPr>
          <p:nvPr/>
        </p:nvSpPr>
        <p:spPr bwMode="auto">
          <a:xfrm>
            <a:off x="2238375" y="3480547"/>
            <a:ext cx="1408113" cy="387350"/>
          </a:xfrm>
          <a:prstGeom prst="roundRect">
            <a:avLst>
              <a:gd name="adj" fmla="val 16667"/>
            </a:avLst>
          </a:prstGeom>
          <a:solidFill>
            <a:schemeClr val="accent1">
              <a:lumMod val="20000"/>
              <a:lumOff val="80000"/>
            </a:schemeClr>
          </a:solidFill>
          <a:ln w="9525">
            <a:solidFill>
              <a:schemeClr val="tx1"/>
            </a:solidFill>
            <a:round/>
            <a:headEnd/>
            <a:tailEnd/>
          </a:ln>
        </p:spPr>
        <p:txBody>
          <a:bodyPr lIns="90000" tIns="36000" rIns="90000" bIns="3600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6" name="Text Box 44"/>
          <p:cNvSpPr txBox="1">
            <a:spLocks noChangeArrowheads="1"/>
          </p:cNvSpPr>
          <p:nvPr/>
        </p:nvSpPr>
        <p:spPr bwMode="auto">
          <a:xfrm>
            <a:off x="2316163" y="3518647"/>
            <a:ext cx="1233487" cy="317500"/>
          </a:xfrm>
          <a:prstGeom prst="rect">
            <a:avLst/>
          </a:prstGeom>
          <a:noFill/>
          <a:ln>
            <a:noFill/>
          </a:ln>
          <a:extLst/>
        </p:spPr>
        <p:txBody>
          <a:bodyPr lIns="90000" tIns="36000" rIns="90000" bIns="360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1600">
                <a:latin typeface="ＭＳ Ｐゴシック" panose="020B0600070205080204" pitchFamily="50" charset="-128"/>
              </a:rPr>
              <a:t>前 会 長</a:t>
            </a:r>
          </a:p>
        </p:txBody>
      </p:sp>
      <p:sp>
        <p:nvSpPr>
          <p:cNvPr id="37" name="Line 45"/>
          <p:cNvSpPr>
            <a:spLocks noChangeShapeType="1"/>
          </p:cNvSpPr>
          <p:nvPr/>
        </p:nvSpPr>
        <p:spPr bwMode="auto">
          <a:xfrm flipH="1">
            <a:off x="3619500" y="3686922"/>
            <a:ext cx="1857375" cy="111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0000" tIns="36000" rIns="90000" bIns="36000" anchor="ctr">
            <a:spAutoFit/>
          </a:bodyPr>
          <a:lstStyle/>
          <a:p>
            <a:endParaRPr lang="ja-JP" altLang="en-US"/>
          </a:p>
        </p:txBody>
      </p:sp>
      <p:grpSp>
        <p:nvGrpSpPr>
          <p:cNvPr id="38" name="グループ化 37"/>
          <p:cNvGrpSpPr/>
          <p:nvPr/>
        </p:nvGrpSpPr>
        <p:grpSpPr>
          <a:xfrm>
            <a:off x="1071866" y="351910"/>
            <a:ext cx="9400234" cy="756000"/>
            <a:chOff x="1799999" y="360000"/>
            <a:chExt cx="9400234" cy="756000"/>
          </a:xfrm>
        </p:grpSpPr>
        <p:sp>
          <p:nvSpPr>
            <p:cNvPr id="39" name="Rectangle 2"/>
            <p:cNvSpPr txBox="1">
              <a:spLocks noChangeArrowheads="1"/>
            </p:cNvSpPr>
            <p:nvPr/>
          </p:nvSpPr>
          <p:spPr bwMode="auto">
            <a:xfrm>
              <a:off x="1799999" y="360000"/>
              <a:ext cx="9000000" cy="720000"/>
            </a:xfrm>
            <a:prstGeom prst="rect">
              <a:avLst/>
            </a:prstGeom>
            <a:gradFill flip="none" rotWithShape="1">
              <a:gsLst>
                <a:gs pos="0">
                  <a:srgbClr val="A666E1">
                    <a:shade val="30000"/>
                    <a:satMod val="115000"/>
                  </a:srgbClr>
                </a:gs>
                <a:gs pos="50000">
                  <a:srgbClr val="A666E1">
                    <a:shade val="67500"/>
                    <a:satMod val="115000"/>
                  </a:srgbClr>
                </a:gs>
                <a:gs pos="100000">
                  <a:srgbClr val="A666E1">
                    <a:shade val="100000"/>
                    <a:satMod val="115000"/>
                  </a:srgbClr>
                </a:gs>
              </a:gsLst>
              <a:path path="circle">
                <a:fillToRect r="100000" b="100000"/>
              </a:path>
              <a:tileRect l="-100000" t="-100000"/>
            </a:gradFill>
            <a:ln w="28575" cap="rnd" cmpd="sng" algn="ctr">
              <a:solidFill>
                <a:sysClr val="windowText" lastClr="000000"/>
              </a:solidFill>
              <a:prstDash val="solid"/>
            </a:ln>
            <a:effectLst/>
          </p:spPr>
          <p:txBody>
            <a:bodyPr vert="horz" lIns="91440" tIns="45720" rIns="91440" bIns="45720" rtlCol="0" anchor="ctr">
              <a:normAutofit fontScale="97500"/>
            </a:bodyPr>
            <a:lstStyle>
              <a:lvl1pPr>
                <a:spcBef>
                  <a:spcPct val="0"/>
                </a:spcBef>
                <a:buNone/>
                <a:defRPr kumimoji="1" sz="3200" cap="none">
                  <a:ln w="3175" cmpd="sng">
                    <a:noFill/>
                  </a:ln>
                  <a:solidFill>
                    <a:schemeClr val="lt1"/>
                  </a:solidFill>
                  <a:effectLst/>
                </a:defRPr>
              </a:lvl1pPr>
              <a:lvl2pPr>
                <a:defRPr kumimoji="1">
                  <a:solidFill>
                    <a:schemeClr val="lt1"/>
                  </a:solidFill>
                </a:defRPr>
              </a:lvl2pPr>
              <a:lvl3pPr>
                <a:defRPr kumimoji="1">
                  <a:solidFill>
                    <a:schemeClr val="lt1"/>
                  </a:solidFill>
                </a:defRPr>
              </a:lvl3pPr>
              <a:lvl4pPr>
                <a:defRPr kumimoji="1">
                  <a:solidFill>
                    <a:schemeClr val="lt1"/>
                  </a:solidFill>
                </a:defRPr>
              </a:lvl4pPr>
              <a:lvl5pPr>
                <a:defRPr kumimoji="1">
                  <a:solidFill>
                    <a:schemeClr val="lt1"/>
                  </a:solidFill>
                </a:defRPr>
              </a:lvl5pPr>
              <a:lvl6pPr>
                <a:defRPr kumimoji="1">
                  <a:solidFill>
                    <a:schemeClr val="lt1"/>
                  </a:solidFill>
                </a:defRPr>
              </a:lvl6pPr>
              <a:lvl7pPr>
                <a:defRPr kumimoji="1">
                  <a:solidFill>
                    <a:schemeClr val="lt1"/>
                  </a:solidFill>
                </a:defRPr>
              </a:lvl7pPr>
              <a:lvl8pPr>
                <a:defRPr kumimoji="1">
                  <a:solidFill>
                    <a:schemeClr val="lt1"/>
                  </a:solidFill>
                </a:defRPr>
              </a:lvl8pPr>
              <a:lvl9pPr>
                <a:defRPr kumimoji="1">
                  <a:solidFill>
                    <a:schemeClr val="lt1"/>
                  </a:solidFill>
                </a:defRPr>
              </a:lvl9pPr>
            </a:lstStyle>
            <a:p>
              <a:pPr defTabSz="914400"/>
              <a:r>
                <a:rPr lang="ja-JP" altLang="en-US" sz="4000" b="1" kern="0" dirty="0">
                  <a:solidFill>
                    <a:prstClr val="white"/>
                  </a:solidFill>
                </a:rPr>
                <a:t>　従来の</a:t>
              </a:r>
              <a:r>
                <a:rPr lang="ja-JP" altLang="en-US" sz="4000" dirty="0"/>
                <a:t>クラブ組織</a:t>
              </a:r>
            </a:p>
          </p:txBody>
        </p:sp>
        <p:pic>
          <p:nvPicPr>
            <p:cNvPr id="40" name="図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9764" y="360000"/>
              <a:ext cx="800469" cy="756000"/>
            </a:xfrm>
            <a:prstGeom prst="rect">
              <a:avLst/>
            </a:prstGeom>
          </p:spPr>
        </p:pic>
      </p:grpSp>
    </p:spTree>
    <p:extLst>
      <p:ext uri="{BB962C8B-B14F-4D97-AF65-F5344CB8AC3E}">
        <p14:creationId xmlns:p14="http://schemas.microsoft.com/office/powerpoint/2010/main" val="761001560"/>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ox(in)">
                                      <p:cBhvr>
                                        <p:cTn id="13" dur="500"/>
                                        <p:tgtEl>
                                          <p:spTgt spid="6"/>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ox(in)">
                                      <p:cBhvr>
                                        <p:cTn id="16" dur="500"/>
                                        <p:tgtEl>
                                          <p:spTgt spid="7"/>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ox(in)">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ox(in)">
                                      <p:cBhvr>
                                        <p:cTn id="24" dur="500"/>
                                        <p:tgtEl>
                                          <p:spTgt spid="31"/>
                                        </p:tgtEl>
                                      </p:cBhvr>
                                    </p:animEffect>
                                  </p:childTnLst>
                                </p:cTn>
                              </p:par>
                            </p:childTnLst>
                          </p:cTn>
                        </p:par>
                        <p:par>
                          <p:cTn id="25" fill="hold">
                            <p:stCondLst>
                              <p:cond delay="500"/>
                            </p:stCondLst>
                            <p:childTnLst>
                              <p:par>
                                <p:cTn id="26" presetID="4" presetClass="entr" presetSubtype="16"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box(in)">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linds(horizontal)">
                                      <p:cBhvr>
                                        <p:cTn id="33" dur="500"/>
                                        <p:tgtEl>
                                          <p:spTgt spid="18"/>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linds(horizontal)">
                                      <p:cBhvr>
                                        <p:cTn id="36" dur="500"/>
                                        <p:tgtEl>
                                          <p:spTgt spid="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blinds(horizontal)">
                                      <p:cBhvr>
                                        <p:cTn id="45" dur="500"/>
                                        <p:tgtEl>
                                          <p:spTgt spid="11"/>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linds(horizontal)">
                                      <p:cBhvr>
                                        <p:cTn id="48" dur="500"/>
                                        <p:tgtEl>
                                          <p:spTgt spid="9"/>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linds(horizontal)">
                                      <p:cBhvr>
                                        <p:cTn id="51" dur="500"/>
                                        <p:tgtEl>
                                          <p:spTgt spid="8"/>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linds(horizontal)">
                                      <p:cBhvr>
                                        <p:cTn id="54" dur="500"/>
                                        <p:tgtEl>
                                          <p:spTgt spid="15"/>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linds(horizontal)">
                                      <p:cBhvr>
                                        <p:cTn id="57" dur="500"/>
                                        <p:tgtEl>
                                          <p:spTgt spid="16"/>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blinds(horizontal)">
                                      <p:cBhvr>
                                        <p:cTn id="60" dur="500"/>
                                        <p:tgtEl>
                                          <p:spTgt spid="10"/>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blinds(horizontal)">
                                      <p:cBhvr>
                                        <p:cTn id="63" dur="500"/>
                                        <p:tgtEl>
                                          <p:spTgt spid="12"/>
                                        </p:tgtEl>
                                      </p:cBhvr>
                                    </p:animEffect>
                                  </p:childTnLst>
                                </p:cTn>
                              </p:par>
                              <p:par>
                                <p:cTn id="64" presetID="4" presetClass="entr" presetSubtype="16" fill="hold" grpId="0" nodeType="with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box(in)">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grpId="0" nodeType="click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blinds(horizontal)">
                                      <p:cBhvr>
                                        <p:cTn id="71" dur="500"/>
                                        <p:tgtEl>
                                          <p:spTgt spid="37"/>
                                        </p:tgtEl>
                                      </p:cBhvr>
                                    </p:animEffect>
                                  </p:childTnLst>
                                </p:cTn>
                              </p:par>
                              <p:par>
                                <p:cTn id="72" presetID="3" presetClass="entr" presetSubtype="10" fill="hold" grpId="0"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linds(horizontal)">
                                      <p:cBhvr>
                                        <p:cTn id="74" dur="500"/>
                                        <p:tgtEl>
                                          <p:spTgt spid="36"/>
                                        </p:tgtEl>
                                      </p:cBhvr>
                                    </p:animEffect>
                                  </p:childTnLst>
                                </p:cTn>
                              </p:par>
                              <p:par>
                                <p:cTn id="75" presetID="3" presetClass="entr" presetSubtype="1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blinds(horizontal)">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box(in)">
                                      <p:cBhvr>
                                        <p:cTn id="82" dur="500"/>
                                        <p:tgtEl>
                                          <p:spTgt spid="21"/>
                                        </p:tgtEl>
                                      </p:cBhvr>
                                    </p:animEffect>
                                  </p:childTnLst>
                                </p:cTn>
                              </p:par>
                              <p:par>
                                <p:cTn id="83" presetID="4" presetClass="entr" presetSubtype="16"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box(in)">
                                      <p:cBhvr>
                                        <p:cTn id="85" dur="500"/>
                                        <p:tgtEl>
                                          <p:spTgt spid="19"/>
                                        </p:tgtEl>
                                      </p:cBhvr>
                                    </p:animEffect>
                                  </p:childTnLst>
                                </p:cTn>
                              </p:par>
                              <p:par>
                                <p:cTn id="86" presetID="4" presetClass="entr" presetSubtype="16"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box(in)">
                                      <p:cBhvr>
                                        <p:cTn id="88" dur="500"/>
                                        <p:tgtEl>
                                          <p:spTgt spid="23"/>
                                        </p:tgtEl>
                                      </p:cBhvr>
                                    </p:animEffect>
                                  </p:childTnLst>
                                </p:cTn>
                              </p:par>
                              <p:par>
                                <p:cTn id="89" presetID="4" presetClass="entr" presetSubtype="16"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box(in)">
                                      <p:cBhvr>
                                        <p:cTn id="91" dur="500"/>
                                        <p:tgtEl>
                                          <p:spTgt spid="24"/>
                                        </p:tgtEl>
                                      </p:cBhvr>
                                    </p:animEffect>
                                  </p:childTnLst>
                                </p:cTn>
                              </p:par>
                              <p:par>
                                <p:cTn id="92" presetID="4" presetClass="entr" presetSubtype="16" fill="hold" grpId="0" nodeType="with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box(in)">
                                      <p:cBhvr>
                                        <p:cTn id="94" dur="500"/>
                                        <p:tgtEl>
                                          <p:spTgt spid="22"/>
                                        </p:tgtEl>
                                      </p:cBhvr>
                                    </p:animEffect>
                                  </p:childTnLst>
                                </p:cTn>
                              </p:par>
                              <p:par>
                                <p:cTn id="95" presetID="4" presetClass="entr" presetSubtype="16" fill="hold" grpId="0" nodeType="with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box(in)">
                                      <p:cBhvr>
                                        <p:cTn id="97" dur="500"/>
                                        <p:tgtEl>
                                          <p:spTgt spid="20"/>
                                        </p:tgtEl>
                                      </p:cBhvr>
                                    </p:animEffect>
                                  </p:childTnLst>
                                </p:cTn>
                              </p:par>
                              <p:par>
                                <p:cTn id="98" presetID="4" presetClass="entr" presetSubtype="16"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box(in)">
                                      <p:cBhvr>
                                        <p:cTn id="100" dur="500"/>
                                        <p:tgtEl>
                                          <p:spTgt spid="30"/>
                                        </p:tgtEl>
                                      </p:cBhvr>
                                    </p:animEffect>
                                  </p:childTnLst>
                                </p:cTn>
                              </p:par>
                              <p:par>
                                <p:cTn id="101" presetID="4" presetClass="entr" presetSubtype="16"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box(in)">
                                      <p:cBhvr>
                                        <p:cTn id="103" dur="500"/>
                                        <p:tgtEl>
                                          <p:spTgt spid="27"/>
                                        </p:tgtEl>
                                      </p:cBhvr>
                                    </p:animEffect>
                                  </p:childTnLst>
                                </p:cTn>
                              </p:par>
                              <p:par>
                                <p:cTn id="104" presetID="4" presetClass="entr" presetSubtype="16" fill="hold" grpId="0" nodeType="with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box(in)">
                                      <p:cBhvr>
                                        <p:cTn id="106" dur="500"/>
                                        <p:tgtEl>
                                          <p:spTgt spid="25"/>
                                        </p:tgtEl>
                                      </p:cBhvr>
                                    </p:animEffect>
                                  </p:childTnLst>
                                </p:cTn>
                              </p:par>
                              <p:par>
                                <p:cTn id="107" presetID="4" presetClass="entr" presetSubtype="16" fill="hold" grpId="0" nodeType="with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ox(in)">
                                      <p:cBhvr>
                                        <p:cTn id="109" dur="500"/>
                                        <p:tgtEl>
                                          <p:spTgt spid="29"/>
                                        </p:tgtEl>
                                      </p:cBhvr>
                                    </p:animEffect>
                                  </p:childTnLst>
                                </p:cTn>
                              </p:par>
                              <p:par>
                                <p:cTn id="110" presetID="4" presetClass="entr" presetSubtype="16" fill="hold" grpId="0" nodeType="withEffect">
                                  <p:stCondLst>
                                    <p:cond delay="0"/>
                                  </p:stCondLst>
                                  <p:childTnLst>
                                    <p:set>
                                      <p:cBhvr>
                                        <p:cTn id="111" dur="1" fill="hold">
                                          <p:stCondLst>
                                            <p:cond delay="0"/>
                                          </p:stCondLst>
                                        </p:cTn>
                                        <p:tgtEl>
                                          <p:spTgt spid="26"/>
                                        </p:tgtEl>
                                        <p:attrNameLst>
                                          <p:attrName>style.visibility</p:attrName>
                                        </p:attrNameLst>
                                      </p:cBhvr>
                                      <p:to>
                                        <p:strVal val="visible"/>
                                      </p:to>
                                    </p:set>
                                    <p:animEffect transition="in" filter="box(in)">
                                      <p:cBhvr>
                                        <p:cTn id="112" dur="500"/>
                                        <p:tgtEl>
                                          <p:spTgt spid="26"/>
                                        </p:tgtEl>
                                      </p:cBhvr>
                                    </p:animEffect>
                                  </p:childTnLst>
                                </p:cTn>
                              </p:par>
                              <p:par>
                                <p:cTn id="113" presetID="4" presetClass="entr" presetSubtype="16" fill="hold" grpId="0" nodeType="with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box(in)">
                                      <p:cBhvr>
                                        <p:cTn id="1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P spid="8" grpId="0"/>
      <p:bldP spid="9" grpId="0" animBg="1"/>
      <p:bldP spid="10" grpId="0" animBg="1"/>
      <p:bldP spid="11" grpId="0"/>
      <p:bldP spid="12" grpId="0"/>
      <p:bldP spid="13" grpId="0" animBg="1"/>
      <p:bldP spid="14" grpId="0" animBg="1"/>
      <p:bldP spid="15" grpId="0" animBg="1"/>
      <p:bldP spid="16" grpId="0" animBg="1"/>
      <p:bldP spid="17" grpId="0" animBg="1"/>
      <p:bldP spid="18" grpId="0" animBg="1"/>
      <p:bldP spid="19" grpId="0" animBg="1"/>
      <p:bldP spid="20" grpId="0" animBg="1"/>
      <p:bldP spid="21" grpId="0"/>
      <p:bldP spid="22" grpId="0"/>
      <p:bldP spid="23" grpId="0" animBg="1"/>
      <p:bldP spid="24" grpId="0" animBg="1"/>
      <p:bldP spid="25" grpId="0" animBg="1"/>
      <p:bldP spid="26" grpId="0" animBg="1"/>
      <p:bldP spid="27" grpId="0"/>
      <p:bldP spid="28" grpId="0"/>
      <p:bldP spid="29" grpId="0" animBg="1"/>
      <p:bldP spid="30" grpId="0" animBg="1"/>
      <p:bldP spid="31" grpId="0"/>
      <p:bldP spid="32" grpId="0"/>
      <p:bldP spid="33" grpId="0"/>
      <p:bldP spid="35" grpId="0" animBg="1"/>
      <p:bldP spid="36" grpId="0"/>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グループ化 50">
            <a:extLst>
              <a:ext uri="{FF2B5EF4-FFF2-40B4-BE49-F238E27FC236}">
                <a16:creationId xmlns="" xmlns:a16="http://schemas.microsoft.com/office/drawing/2014/main" id="{CB718B06-1B29-42B3-A6E6-1F678F57D305}"/>
              </a:ext>
            </a:extLst>
          </p:cNvPr>
          <p:cNvGrpSpPr/>
          <p:nvPr/>
        </p:nvGrpSpPr>
        <p:grpSpPr>
          <a:xfrm>
            <a:off x="4879975" y="476249"/>
            <a:ext cx="2495550" cy="836083"/>
            <a:chOff x="4879975" y="476249"/>
            <a:chExt cx="2495550" cy="836083"/>
          </a:xfrm>
        </p:grpSpPr>
        <p:sp>
          <p:nvSpPr>
            <p:cNvPr id="2" name="角丸四角形 1"/>
            <p:cNvSpPr/>
            <p:nvPr/>
          </p:nvSpPr>
          <p:spPr>
            <a:xfrm>
              <a:off x="4879975" y="476249"/>
              <a:ext cx="2495550" cy="836083"/>
            </a:xfrm>
            <a:prstGeom prst="roundRect">
              <a:avLst>
                <a:gd name="adj" fmla="val 3018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5205941" y="476250"/>
              <a:ext cx="1843617" cy="400110"/>
            </a:xfrm>
            <a:prstGeom prst="rect">
              <a:avLst/>
            </a:prstGeom>
            <a:noFill/>
          </p:spPr>
          <p:txBody>
            <a:bodyPr wrap="square" rtlCol="0">
              <a:spAutoFit/>
            </a:bodyPr>
            <a:lstStyle/>
            <a:p>
              <a:pPr algn="ctr"/>
              <a:r>
                <a:rPr kumimoji="1" lang="ja-JP" altLang="en-US" sz="2000" b="1" u="sng" dirty="0"/>
                <a:t>クラブ理事会</a:t>
              </a:r>
            </a:p>
          </p:txBody>
        </p:sp>
      </p:grpSp>
      <p:sp>
        <p:nvSpPr>
          <p:cNvPr id="4" name="テキスト ボックス 3"/>
          <p:cNvSpPr txBox="1"/>
          <p:nvPr/>
        </p:nvSpPr>
        <p:spPr>
          <a:xfrm>
            <a:off x="4956175" y="832736"/>
            <a:ext cx="2495550" cy="523220"/>
          </a:xfrm>
          <a:prstGeom prst="rect">
            <a:avLst/>
          </a:prstGeom>
          <a:noFill/>
        </p:spPr>
        <p:txBody>
          <a:bodyPr wrap="square" rtlCol="0">
            <a:spAutoFit/>
          </a:bodyPr>
          <a:lstStyle/>
          <a:p>
            <a:r>
              <a:rPr kumimoji="1" lang="ja-JP" altLang="en-US" sz="1400" dirty="0"/>
              <a:t>クラブ役員＆</a:t>
            </a:r>
            <a:endParaRPr kumimoji="1" lang="en-US" altLang="ja-JP" sz="1400" dirty="0"/>
          </a:p>
          <a:p>
            <a:r>
              <a:rPr kumimoji="1" lang="ja-JP" altLang="en-US" sz="1400" dirty="0"/>
              <a:t>選挙で選ばれた委員長・理事</a:t>
            </a:r>
          </a:p>
        </p:txBody>
      </p:sp>
      <p:grpSp>
        <p:nvGrpSpPr>
          <p:cNvPr id="58" name="グループ化 57">
            <a:extLst>
              <a:ext uri="{FF2B5EF4-FFF2-40B4-BE49-F238E27FC236}">
                <a16:creationId xmlns="" xmlns:a16="http://schemas.microsoft.com/office/drawing/2014/main" id="{371F1DB0-4974-4745-ABF7-9CF4C9F22CFE}"/>
              </a:ext>
            </a:extLst>
          </p:cNvPr>
          <p:cNvGrpSpPr/>
          <p:nvPr/>
        </p:nvGrpSpPr>
        <p:grpSpPr>
          <a:xfrm>
            <a:off x="5188477" y="1858644"/>
            <a:ext cx="1820334" cy="591200"/>
            <a:chOff x="5188477" y="1858644"/>
            <a:chExt cx="1820334" cy="591200"/>
          </a:xfrm>
        </p:grpSpPr>
        <p:sp>
          <p:nvSpPr>
            <p:cNvPr id="5" name="角丸四角形 4"/>
            <p:cNvSpPr/>
            <p:nvPr/>
          </p:nvSpPr>
          <p:spPr>
            <a:xfrm>
              <a:off x="5215466" y="1862667"/>
              <a:ext cx="1766358" cy="558800"/>
            </a:xfrm>
            <a:prstGeom prst="roundRect">
              <a:avLst>
                <a:gd name="adj" fmla="val 30303"/>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446711" y="1858644"/>
              <a:ext cx="1303867" cy="369332"/>
            </a:xfrm>
            <a:prstGeom prst="rect">
              <a:avLst/>
            </a:prstGeom>
            <a:noFill/>
          </p:spPr>
          <p:txBody>
            <a:bodyPr wrap="square" rtlCol="0" anchor="ctr">
              <a:spAutoFit/>
            </a:bodyPr>
            <a:lstStyle/>
            <a:p>
              <a:pPr algn="ctr"/>
              <a:r>
                <a:rPr kumimoji="1" lang="ja-JP" altLang="en-US" u="sng" dirty="0"/>
                <a:t>クラブ会長</a:t>
              </a:r>
              <a:endParaRPr kumimoji="1" lang="en-US" altLang="ja-JP" u="sng" dirty="0"/>
            </a:p>
          </p:txBody>
        </p:sp>
        <p:sp>
          <p:nvSpPr>
            <p:cNvPr id="7" name="テキスト ボックス 6"/>
            <p:cNvSpPr txBox="1"/>
            <p:nvPr/>
          </p:nvSpPr>
          <p:spPr>
            <a:xfrm>
              <a:off x="5188477" y="2142067"/>
              <a:ext cx="1820334" cy="307777"/>
            </a:xfrm>
            <a:prstGeom prst="rect">
              <a:avLst/>
            </a:prstGeom>
            <a:noFill/>
          </p:spPr>
          <p:txBody>
            <a:bodyPr wrap="square" rtlCol="0">
              <a:spAutoFit/>
            </a:bodyPr>
            <a:lstStyle/>
            <a:p>
              <a:pPr algn="ctr"/>
              <a:r>
                <a:rPr kumimoji="1" lang="en-US" altLang="ja-JP" sz="1400" dirty="0"/>
                <a:t>GAT</a:t>
              </a:r>
              <a:r>
                <a:rPr kumimoji="1" lang="ja-JP" altLang="en-US" sz="1400" dirty="0"/>
                <a:t>ファシリテーター</a:t>
              </a:r>
            </a:p>
          </p:txBody>
        </p:sp>
      </p:grpSp>
      <p:grpSp>
        <p:nvGrpSpPr>
          <p:cNvPr id="30" name="グループ化 29"/>
          <p:cNvGrpSpPr/>
          <p:nvPr/>
        </p:nvGrpSpPr>
        <p:grpSpPr>
          <a:xfrm>
            <a:off x="3240000" y="3420000"/>
            <a:ext cx="1080000" cy="593166"/>
            <a:chOff x="3141134" y="3115733"/>
            <a:chExt cx="1080000" cy="593166"/>
          </a:xfrm>
        </p:grpSpPr>
        <p:sp>
          <p:nvSpPr>
            <p:cNvPr id="8" name="角丸四角形 7"/>
            <p:cNvSpPr/>
            <p:nvPr/>
          </p:nvSpPr>
          <p:spPr>
            <a:xfrm>
              <a:off x="3141134" y="3115733"/>
              <a:ext cx="1080000" cy="540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141134" y="3115733"/>
              <a:ext cx="1080000" cy="307777"/>
            </a:xfrm>
            <a:prstGeom prst="rect">
              <a:avLst/>
            </a:prstGeom>
            <a:noFill/>
          </p:spPr>
          <p:txBody>
            <a:bodyPr wrap="square" rtlCol="0" anchor="ctr">
              <a:spAutoFit/>
            </a:bodyPr>
            <a:lstStyle/>
            <a:p>
              <a:pPr algn="ctr"/>
              <a:r>
                <a:rPr kumimoji="1" lang="ja-JP" altLang="en-US" sz="1400" u="sng" dirty="0"/>
                <a:t>第一副会長</a:t>
              </a:r>
            </a:p>
          </p:txBody>
        </p:sp>
        <p:sp>
          <p:nvSpPr>
            <p:cNvPr id="10" name="テキスト ボックス 9"/>
            <p:cNvSpPr txBox="1"/>
            <p:nvPr/>
          </p:nvSpPr>
          <p:spPr>
            <a:xfrm>
              <a:off x="3240642" y="3370345"/>
              <a:ext cx="900000" cy="338554"/>
            </a:xfrm>
            <a:prstGeom prst="rect">
              <a:avLst/>
            </a:prstGeom>
            <a:noFill/>
          </p:spPr>
          <p:txBody>
            <a:bodyPr wrap="square" rtlCol="0">
              <a:spAutoFit/>
            </a:bodyPr>
            <a:lstStyle/>
            <a:p>
              <a:pPr algn="ctr"/>
              <a:r>
                <a:rPr kumimoji="1" lang="ja-JP" altLang="en-US" sz="1600" dirty="0"/>
                <a:t>ＧＬＴ</a:t>
              </a:r>
            </a:p>
          </p:txBody>
        </p:sp>
      </p:grpSp>
      <p:grpSp>
        <p:nvGrpSpPr>
          <p:cNvPr id="31" name="グループ化 30"/>
          <p:cNvGrpSpPr/>
          <p:nvPr/>
        </p:nvGrpSpPr>
        <p:grpSpPr>
          <a:xfrm>
            <a:off x="4680000" y="3420000"/>
            <a:ext cx="1080000" cy="593166"/>
            <a:chOff x="4724401" y="3091821"/>
            <a:chExt cx="1080000" cy="593166"/>
          </a:xfrm>
        </p:grpSpPr>
        <p:sp>
          <p:nvSpPr>
            <p:cNvPr id="11" name="角丸四角形 10"/>
            <p:cNvSpPr/>
            <p:nvPr/>
          </p:nvSpPr>
          <p:spPr>
            <a:xfrm>
              <a:off x="4724401" y="3091821"/>
              <a:ext cx="1080000" cy="540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4724401" y="3091821"/>
              <a:ext cx="1080000" cy="307777"/>
            </a:xfrm>
            <a:prstGeom prst="rect">
              <a:avLst/>
            </a:prstGeom>
            <a:noFill/>
          </p:spPr>
          <p:txBody>
            <a:bodyPr wrap="square" rtlCol="0" anchor="ctr">
              <a:spAutoFit/>
            </a:bodyPr>
            <a:lstStyle/>
            <a:p>
              <a:pPr algn="ctr"/>
              <a:r>
                <a:rPr kumimoji="1" lang="ja-JP" altLang="en-US" sz="1400" u="sng" dirty="0"/>
                <a:t>会員委員長</a:t>
              </a:r>
            </a:p>
          </p:txBody>
        </p:sp>
        <p:sp>
          <p:nvSpPr>
            <p:cNvPr id="13" name="テキスト ボックス 12"/>
            <p:cNvSpPr txBox="1"/>
            <p:nvPr/>
          </p:nvSpPr>
          <p:spPr>
            <a:xfrm>
              <a:off x="4823909" y="3346433"/>
              <a:ext cx="900000" cy="338554"/>
            </a:xfrm>
            <a:prstGeom prst="rect">
              <a:avLst/>
            </a:prstGeom>
            <a:noFill/>
          </p:spPr>
          <p:txBody>
            <a:bodyPr wrap="square" rtlCol="0">
              <a:spAutoFit/>
            </a:bodyPr>
            <a:lstStyle/>
            <a:p>
              <a:pPr algn="ctr"/>
              <a:r>
                <a:rPr kumimoji="1" lang="ja-JP" altLang="en-US" sz="1600" dirty="0"/>
                <a:t>ＧＭＴ</a:t>
              </a:r>
            </a:p>
          </p:txBody>
        </p:sp>
      </p:grpSp>
      <p:grpSp>
        <p:nvGrpSpPr>
          <p:cNvPr id="73" name="グループ化 72">
            <a:extLst>
              <a:ext uri="{FF2B5EF4-FFF2-40B4-BE49-F238E27FC236}">
                <a16:creationId xmlns="" xmlns:a16="http://schemas.microsoft.com/office/drawing/2014/main" id="{9A898A1B-FE2C-4143-80C0-E2321E9A505F}"/>
              </a:ext>
            </a:extLst>
          </p:cNvPr>
          <p:cNvGrpSpPr/>
          <p:nvPr/>
        </p:nvGrpSpPr>
        <p:grpSpPr>
          <a:xfrm>
            <a:off x="6300000" y="3420000"/>
            <a:ext cx="1087668" cy="588036"/>
            <a:chOff x="6300000" y="3420000"/>
            <a:chExt cx="1087668" cy="588036"/>
          </a:xfrm>
        </p:grpSpPr>
        <p:sp>
          <p:nvSpPr>
            <p:cNvPr id="14" name="角丸四角形 13"/>
            <p:cNvSpPr/>
            <p:nvPr/>
          </p:nvSpPr>
          <p:spPr>
            <a:xfrm>
              <a:off x="6300000" y="3455049"/>
              <a:ext cx="1080000" cy="540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307668" y="3420000"/>
              <a:ext cx="1080000" cy="307777"/>
            </a:xfrm>
            <a:prstGeom prst="rect">
              <a:avLst/>
            </a:prstGeom>
            <a:noFill/>
          </p:spPr>
          <p:txBody>
            <a:bodyPr wrap="square" rtlCol="0" anchor="ctr">
              <a:spAutoFit/>
            </a:bodyPr>
            <a:lstStyle/>
            <a:p>
              <a:pPr algn="ctr"/>
              <a:r>
                <a:rPr kumimoji="1" lang="ja-JP" altLang="en-US" sz="1400" u="sng" dirty="0"/>
                <a:t>奉仕委員長</a:t>
              </a:r>
            </a:p>
          </p:txBody>
        </p:sp>
        <p:sp>
          <p:nvSpPr>
            <p:cNvPr id="16" name="テキスト ボックス 15"/>
            <p:cNvSpPr txBox="1"/>
            <p:nvPr/>
          </p:nvSpPr>
          <p:spPr>
            <a:xfrm>
              <a:off x="6407176" y="3669482"/>
              <a:ext cx="900000" cy="338554"/>
            </a:xfrm>
            <a:prstGeom prst="rect">
              <a:avLst/>
            </a:prstGeom>
            <a:noFill/>
          </p:spPr>
          <p:txBody>
            <a:bodyPr wrap="square" rtlCol="0">
              <a:spAutoFit/>
            </a:bodyPr>
            <a:lstStyle/>
            <a:p>
              <a:pPr algn="ctr"/>
              <a:r>
                <a:rPr kumimoji="1" lang="ja-JP" altLang="en-US" sz="1600" dirty="0"/>
                <a:t>ＧＳＴ</a:t>
              </a:r>
            </a:p>
          </p:txBody>
        </p:sp>
      </p:grpSp>
      <p:grpSp>
        <p:nvGrpSpPr>
          <p:cNvPr id="48" name="グループ化 47"/>
          <p:cNvGrpSpPr/>
          <p:nvPr/>
        </p:nvGrpSpPr>
        <p:grpSpPr>
          <a:xfrm>
            <a:off x="7920000" y="3420000"/>
            <a:ext cx="1080000" cy="575049"/>
            <a:chOff x="7931734" y="3096951"/>
            <a:chExt cx="1080000" cy="575049"/>
          </a:xfrm>
        </p:grpSpPr>
        <p:sp>
          <p:nvSpPr>
            <p:cNvPr id="17" name="角丸四角形 16"/>
            <p:cNvSpPr/>
            <p:nvPr/>
          </p:nvSpPr>
          <p:spPr>
            <a:xfrm>
              <a:off x="7931734" y="3132000"/>
              <a:ext cx="1080000" cy="540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7931734" y="3096951"/>
              <a:ext cx="1080000" cy="307777"/>
            </a:xfrm>
            <a:prstGeom prst="rect">
              <a:avLst/>
            </a:prstGeom>
            <a:noFill/>
          </p:spPr>
          <p:txBody>
            <a:bodyPr wrap="square" rtlCol="0" anchor="ctr">
              <a:spAutoFit/>
            </a:bodyPr>
            <a:lstStyle/>
            <a:p>
              <a:pPr algn="ctr"/>
              <a:r>
                <a:rPr kumimoji="1" lang="ja-JP" altLang="en-US" sz="1400" u="sng" dirty="0"/>
                <a:t>前 会 長</a:t>
              </a:r>
            </a:p>
          </p:txBody>
        </p:sp>
        <p:sp>
          <p:nvSpPr>
            <p:cNvPr id="19" name="テキスト ボックス 18"/>
            <p:cNvSpPr txBox="1"/>
            <p:nvPr/>
          </p:nvSpPr>
          <p:spPr>
            <a:xfrm>
              <a:off x="7990442" y="3313176"/>
              <a:ext cx="1008000" cy="338554"/>
            </a:xfrm>
            <a:prstGeom prst="rect">
              <a:avLst/>
            </a:prstGeom>
            <a:noFill/>
          </p:spPr>
          <p:txBody>
            <a:bodyPr wrap="square" rtlCol="0" anchor="ctr">
              <a:spAutoFit/>
            </a:bodyPr>
            <a:lstStyle/>
            <a:p>
              <a:pPr algn="ctr"/>
              <a:r>
                <a:rPr kumimoji="1" lang="ja-JP" altLang="en-US" sz="1600" dirty="0"/>
                <a:t>ＬＣＩＦ．</a:t>
              </a:r>
              <a:r>
                <a:rPr kumimoji="1" lang="en-US" altLang="ja-JP" sz="1200" dirty="0"/>
                <a:t>Co</a:t>
              </a:r>
              <a:endParaRPr kumimoji="1" lang="ja-JP" altLang="en-US" sz="1200" dirty="0"/>
            </a:p>
          </p:txBody>
        </p:sp>
      </p:grpSp>
      <p:sp>
        <p:nvSpPr>
          <p:cNvPr id="20" name="テキスト ボックス 19"/>
          <p:cNvSpPr txBox="1"/>
          <p:nvPr/>
        </p:nvSpPr>
        <p:spPr>
          <a:xfrm>
            <a:off x="3141134" y="4320000"/>
            <a:ext cx="1260000" cy="612000"/>
          </a:xfrm>
          <a:prstGeom prst="rect">
            <a:avLst/>
          </a:prstGeom>
          <a:solidFill>
            <a:schemeClr val="accent2">
              <a:lumMod val="60000"/>
              <a:lumOff val="4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指導力育成</a:t>
            </a:r>
            <a:endParaRPr kumimoji="1" lang="en-US" altLang="ja-JP" sz="1600" dirty="0"/>
          </a:p>
          <a:p>
            <a:pPr algn="ctr"/>
            <a:r>
              <a:rPr kumimoji="1" lang="ja-JP" altLang="en-US" sz="1600" dirty="0"/>
              <a:t>委員会</a:t>
            </a:r>
          </a:p>
        </p:txBody>
      </p:sp>
      <p:sp>
        <p:nvSpPr>
          <p:cNvPr id="21" name="テキスト ボックス 20"/>
          <p:cNvSpPr txBox="1"/>
          <p:nvPr/>
        </p:nvSpPr>
        <p:spPr>
          <a:xfrm>
            <a:off x="4638676" y="4320000"/>
            <a:ext cx="1260000" cy="612000"/>
          </a:xfrm>
          <a:prstGeom prst="rect">
            <a:avLst/>
          </a:prstGeom>
          <a:solidFill>
            <a:schemeClr val="accent2">
              <a:lumMod val="60000"/>
              <a:lumOff val="4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会員増強</a:t>
            </a:r>
            <a:endParaRPr kumimoji="1" lang="en-US" altLang="ja-JP" sz="1600" dirty="0"/>
          </a:p>
          <a:p>
            <a:pPr algn="ctr"/>
            <a:r>
              <a:rPr kumimoji="1" lang="ja-JP" altLang="en-US" sz="1600" dirty="0"/>
              <a:t>委員会</a:t>
            </a:r>
          </a:p>
        </p:txBody>
      </p:sp>
      <p:sp>
        <p:nvSpPr>
          <p:cNvPr id="22" name="テキスト ボックス 21"/>
          <p:cNvSpPr txBox="1"/>
          <p:nvPr/>
        </p:nvSpPr>
        <p:spPr>
          <a:xfrm>
            <a:off x="6245461" y="4320000"/>
            <a:ext cx="1260000" cy="612000"/>
          </a:xfrm>
          <a:prstGeom prst="rect">
            <a:avLst/>
          </a:prstGeom>
          <a:solidFill>
            <a:schemeClr val="accent2">
              <a:lumMod val="60000"/>
              <a:lumOff val="4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奉仕</a:t>
            </a:r>
            <a:r>
              <a:rPr kumimoji="1" lang="ja-JP" altLang="en-US" sz="1400" b="1" dirty="0"/>
              <a:t>アクティビティ</a:t>
            </a:r>
            <a:r>
              <a:rPr kumimoji="1" lang="ja-JP" altLang="en-US" sz="1600" dirty="0"/>
              <a:t>委員会</a:t>
            </a:r>
          </a:p>
        </p:txBody>
      </p:sp>
      <p:grpSp>
        <p:nvGrpSpPr>
          <p:cNvPr id="25" name="グループ化 24"/>
          <p:cNvGrpSpPr/>
          <p:nvPr/>
        </p:nvGrpSpPr>
        <p:grpSpPr>
          <a:xfrm>
            <a:off x="276199" y="3492000"/>
            <a:ext cx="1080000" cy="504000"/>
            <a:chOff x="1816101" y="3168003"/>
            <a:chExt cx="1024467" cy="463190"/>
          </a:xfrm>
        </p:grpSpPr>
        <p:sp>
          <p:nvSpPr>
            <p:cNvPr id="23" name="角丸四角形 22"/>
            <p:cNvSpPr/>
            <p:nvPr/>
          </p:nvSpPr>
          <p:spPr>
            <a:xfrm>
              <a:off x="1816101" y="3168003"/>
              <a:ext cx="1024467" cy="463190"/>
            </a:xfrm>
            <a:prstGeom prst="roundRect">
              <a:avLst>
                <a:gd name="adj" fmla="val 2150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879601" y="3214932"/>
              <a:ext cx="897466" cy="369332"/>
            </a:xfrm>
            <a:prstGeom prst="rect">
              <a:avLst/>
            </a:prstGeom>
            <a:noFill/>
          </p:spPr>
          <p:txBody>
            <a:bodyPr wrap="square" rtlCol="0" anchor="ctr">
              <a:spAutoFit/>
            </a:bodyPr>
            <a:lstStyle/>
            <a:p>
              <a:pPr algn="ctr"/>
              <a:r>
                <a:rPr kumimoji="1" lang="ja-JP" altLang="en-US" dirty="0"/>
                <a:t>幹　事</a:t>
              </a:r>
            </a:p>
          </p:txBody>
        </p:sp>
      </p:grpSp>
      <p:grpSp>
        <p:nvGrpSpPr>
          <p:cNvPr id="26" name="グループ化 25"/>
          <p:cNvGrpSpPr/>
          <p:nvPr/>
        </p:nvGrpSpPr>
        <p:grpSpPr>
          <a:xfrm>
            <a:off x="1677933" y="3492000"/>
            <a:ext cx="1080000" cy="504000"/>
            <a:chOff x="1816101" y="3168003"/>
            <a:chExt cx="1024467" cy="463190"/>
          </a:xfrm>
        </p:grpSpPr>
        <p:sp>
          <p:nvSpPr>
            <p:cNvPr id="27" name="角丸四角形 26"/>
            <p:cNvSpPr/>
            <p:nvPr/>
          </p:nvSpPr>
          <p:spPr>
            <a:xfrm>
              <a:off x="1816101" y="3168003"/>
              <a:ext cx="1024467" cy="463190"/>
            </a:xfrm>
            <a:prstGeom prst="roundRect">
              <a:avLst>
                <a:gd name="adj" fmla="val 2150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1879601" y="3214932"/>
              <a:ext cx="897466" cy="369332"/>
            </a:xfrm>
            <a:prstGeom prst="rect">
              <a:avLst/>
            </a:prstGeom>
            <a:noFill/>
          </p:spPr>
          <p:txBody>
            <a:bodyPr wrap="square" rtlCol="0" anchor="ctr">
              <a:spAutoFit/>
            </a:bodyPr>
            <a:lstStyle/>
            <a:p>
              <a:pPr algn="ctr"/>
              <a:r>
                <a:rPr kumimoji="1" lang="ja-JP" altLang="en-US" dirty="0"/>
                <a:t>会　計</a:t>
              </a:r>
            </a:p>
          </p:txBody>
        </p:sp>
      </p:grpSp>
      <p:sp>
        <p:nvSpPr>
          <p:cNvPr id="29" name="テキスト ボックス 28"/>
          <p:cNvSpPr txBox="1"/>
          <p:nvPr/>
        </p:nvSpPr>
        <p:spPr>
          <a:xfrm>
            <a:off x="1593293" y="4320000"/>
            <a:ext cx="1260000" cy="612000"/>
          </a:xfrm>
          <a:prstGeom prst="rect">
            <a:avLst/>
          </a:prstGeom>
          <a:solidFill>
            <a:schemeClr val="accent2">
              <a:lumMod val="60000"/>
              <a:lumOff val="4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財務</a:t>
            </a:r>
            <a:endParaRPr kumimoji="1" lang="en-US" altLang="ja-JP" sz="1600" dirty="0"/>
          </a:p>
          <a:p>
            <a:pPr algn="ctr"/>
            <a:r>
              <a:rPr kumimoji="1" lang="ja-JP" altLang="en-US" sz="1600" dirty="0"/>
              <a:t>委員会</a:t>
            </a:r>
          </a:p>
        </p:txBody>
      </p:sp>
      <p:grpSp>
        <p:nvGrpSpPr>
          <p:cNvPr id="32" name="グループ化 31"/>
          <p:cNvGrpSpPr/>
          <p:nvPr/>
        </p:nvGrpSpPr>
        <p:grpSpPr>
          <a:xfrm>
            <a:off x="9288000" y="3491049"/>
            <a:ext cx="1273858" cy="504000"/>
            <a:chOff x="1724156" y="3168003"/>
            <a:chExt cx="1208357" cy="463190"/>
          </a:xfrm>
        </p:grpSpPr>
        <p:sp>
          <p:nvSpPr>
            <p:cNvPr id="33" name="角丸四角形 32"/>
            <p:cNvSpPr/>
            <p:nvPr/>
          </p:nvSpPr>
          <p:spPr>
            <a:xfrm>
              <a:off x="1816101" y="3168003"/>
              <a:ext cx="1024467" cy="463190"/>
            </a:xfrm>
            <a:prstGeom prst="roundRect">
              <a:avLst>
                <a:gd name="adj" fmla="val 2150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1724156" y="3244027"/>
              <a:ext cx="1208357" cy="311141"/>
            </a:xfrm>
            <a:prstGeom prst="rect">
              <a:avLst/>
            </a:prstGeom>
            <a:noFill/>
          </p:spPr>
          <p:txBody>
            <a:bodyPr wrap="square" rtlCol="0" anchor="ctr">
              <a:spAutoFit/>
            </a:bodyPr>
            <a:lstStyle/>
            <a:p>
              <a:pPr algn="ctr"/>
              <a:r>
                <a:rPr kumimoji="1" lang="ja-JP" altLang="en-US" sz="1600" dirty="0"/>
                <a:t>ＭＣ委員長</a:t>
              </a:r>
            </a:p>
          </p:txBody>
        </p:sp>
      </p:grpSp>
      <p:sp>
        <p:nvSpPr>
          <p:cNvPr id="35" name="テキスト ボックス 34"/>
          <p:cNvSpPr txBox="1"/>
          <p:nvPr/>
        </p:nvSpPr>
        <p:spPr>
          <a:xfrm>
            <a:off x="9329938" y="4320000"/>
            <a:ext cx="1260000" cy="612000"/>
          </a:xfrm>
          <a:prstGeom prst="rect">
            <a:avLst/>
          </a:prstGeom>
          <a:solidFill>
            <a:schemeClr val="accent2">
              <a:lumMod val="60000"/>
              <a:lumOff val="4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ＭＣ</a:t>
            </a:r>
            <a:endParaRPr kumimoji="1" lang="en-US" altLang="ja-JP" sz="1600" dirty="0"/>
          </a:p>
          <a:p>
            <a:pPr algn="ctr"/>
            <a:r>
              <a:rPr kumimoji="1" lang="ja-JP" altLang="en-US" sz="1600" dirty="0"/>
              <a:t>委員会</a:t>
            </a:r>
          </a:p>
        </p:txBody>
      </p:sp>
      <p:grpSp>
        <p:nvGrpSpPr>
          <p:cNvPr id="36" name="グループ化 35"/>
          <p:cNvGrpSpPr/>
          <p:nvPr/>
        </p:nvGrpSpPr>
        <p:grpSpPr>
          <a:xfrm>
            <a:off x="10748052" y="3492000"/>
            <a:ext cx="1273858" cy="504000"/>
            <a:chOff x="1724156" y="3168003"/>
            <a:chExt cx="1208357" cy="463190"/>
          </a:xfrm>
        </p:grpSpPr>
        <p:sp>
          <p:nvSpPr>
            <p:cNvPr id="37" name="角丸四角形 36"/>
            <p:cNvSpPr/>
            <p:nvPr/>
          </p:nvSpPr>
          <p:spPr>
            <a:xfrm>
              <a:off x="1816101" y="3168003"/>
              <a:ext cx="1024467" cy="463190"/>
            </a:xfrm>
            <a:prstGeom prst="roundRect">
              <a:avLst>
                <a:gd name="adj" fmla="val 2150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1724156" y="3244027"/>
              <a:ext cx="1208357" cy="311141"/>
            </a:xfrm>
            <a:prstGeom prst="rect">
              <a:avLst/>
            </a:prstGeom>
            <a:noFill/>
          </p:spPr>
          <p:txBody>
            <a:bodyPr wrap="square" rtlCol="0" anchor="ctr">
              <a:spAutoFit/>
            </a:bodyPr>
            <a:lstStyle/>
            <a:p>
              <a:pPr algn="ctr"/>
              <a:r>
                <a:rPr kumimoji="1" lang="ja-JP" altLang="en-US" sz="1600" dirty="0"/>
                <a:t>第二副会長</a:t>
              </a:r>
            </a:p>
          </p:txBody>
        </p:sp>
      </p:grpSp>
      <p:sp>
        <p:nvSpPr>
          <p:cNvPr id="39" name="テキスト ボックス 38"/>
          <p:cNvSpPr txBox="1"/>
          <p:nvPr/>
        </p:nvSpPr>
        <p:spPr>
          <a:xfrm>
            <a:off x="4075935" y="5399999"/>
            <a:ext cx="1260000" cy="612000"/>
          </a:xfrm>
          <a:prstGeom prst="rect">
            <a:avLst/>
          </a:prstGeom>
          <a:solidFill>
            <a:schemeClr val="accent2">
              <a:lumMod val="60000"/>
              <a:lumOff val="4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会則及び</a:t>
            </a:r>
            <a:endParaRPr kumimoji="1" lang="en-US" altLang="ja-JP" sz="1600" dirty="0"/>
          </a:p>
          <a:p>
            <a:pPr algn="ctr"/>
            <a:r>
              <a:rPr kumimoji="1" lang="ja-JP" altLang="en-US" sz="1600" dirty="0"/>
              <a:t>付則委員会</a:t>
            </a:r>
          </a:p>
        </p:txBody>
      </p:sp>
      <p:grpSp>
        <p:nvGrpSpPr>
          <p:cNvPr id="44" name="グループ化 43"/>
          <p:cNvGrpSpPr/>
          <p:nvPr/>
        </p:nvGrpSpPr>
        <p:grpSpPr>
          <a:xfrm>
            <a:off x="139655" y="4396804"/>
            <a:ext cx="1334867" cy="504000"/>
            <a:chOff x="10849810" y="3109819"/>
            <a:chExt cx="1334867" cy="504000"/>
          </a:xfrm>
          <a:solidFill>
            <a:schemeClr val="accent4">
              <a:lumMod val="40000"/>
              <a:lumOff val="60000"/>
            </a:schemeClr>
          </a:solidFill>
        </p:grpSpPr>
        <p:sp>
          <p:nvSpPr>
            <p:cNvPr id="41" name="角丸四角形 40"/>
            <p:cNvSpPr/>
            <p:nvPr/>
          </p:nvSpPr>
          <p:spPr>
            <a:xfrm>
              <a:off x="10951125" y="3109819"/>
              <a:ext cx="1150840" cy="504000"/>
            </a:xfrm>
            <a:prstGeom prst="roundRect">
              <a:avLst>
                <a:gd name="adj" fmla="val 2150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10849810" y="3187528"/>
              <a:ext cx="1334867" cy="307777"/>
            </a:xfrm>
            <a:prstGeom prst="rect">
              <a:avLst/>
            </a:prstGeom>
            <a:noFill/>
            <a:ln w="12700">
              <a:noFill/>
            </a:ln>
          </p:spPr>
          <p:txBody>
            <a:bodyPr wrap="square" rtlCol="0" anchor="ctr">
              <a:spAutoFit/>
            </a:bodyPr>
            <a:lstStyle>
              <a:defPPr>
                <a:defRPr lang="en-US"/>
              </a:defPPr>
              <a:lvl1pPr algn="ctr">
                <a:defRPr kumimoji="1" sz="1600"/>
              </a:lvl1pPr>
            </a:lstStyle>
            <a:p>
              <a:r>
                <a:rPr lang="ja-JP" altLang="en-US" sz="1400" b="1" dirty="0"/>
                <a:t>プログラム．</a:t>
              </a:r>
              <a:r>
                <a:rPr lang="en-US" altLang="ja-JP" sz="1400" b="1" dirty="0"/>
                <a:t>Co</a:t>
              </a:r>
            </a:p>
          </p:txBody>
        </p:sp>
      </p:grpSp>
      <p:sp>
        <p:nvSpPr>
          <p:cNvPr id="43" name="テキスト ボックス 42"/>
          <p:cNvSpPr txBox="1"/>
          <p:nvPr/>
        </p:nvSpPr>
        <p:spPr>
          <a:xfrm>
            <a:off x="214522" y="5400000"/>
            <a:ext cx="1260000" cy="612000"/>
          </a:xfrm>
          <a:prstGeom prst="rect">
            <a:avLst/>
          </a:prstGeom>
          <a:solidFill>
            <a:schemeClr val="accent4">
              <a:lumMod val="40000"/>
              <a:lumOff val="6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例会計画</a:t>
            </a:r>
            <a:endParaRPr kumimoji="1" lang="en-US" altLang="ja-JP" sz="1600" dirty="0"/>
          </a:p>
          <a:p>
            <a:pPr algn="ctr"/>
            <a:r>
              <a:rPr kumimoji="1" lang="ja-JP" altLang="en-US" sz="1600" dirty="0"/>
              <a:t>委員会</a:t>
            </a:r>
          </a:p>
        </p:txBody>
      </p:sp>
      <p:sp>
        <p:nvSpPr>
          <p:cNvPr id="45" name="テキスト ボックス 44"/>
          <p:cNvSpPr txBox="1"/>
          <p:nvPr/>
        </p:nvSpPr>
        <p:spPr>
          <a:xfrm>
            <a:off x="6578068" y="5400000"/>
            <a:ext cx="1260000" cy="612000"/>
          </a:xfrm>
          <a:prstGeom prst="rect">
            <a:avLst/>
          </a:prstGeom>
          <a:solidFill>
            <a:schemeClr val="accent2">
              <a:lumMod val="60000"/>
              <a:lumOff val="4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ＩＴ情報技術委員会</a:t>
            </a:r>
          </a:p>
        </p:txBody>
      </p:sp>
      <p:sp>
        <p:nvSpPr>
          <p:cNvPr id="46" name="テキスト ボックス 45"/>
          <p:cNvSpPr txBox="1"/>
          <p:nvPr/>
        </p:nvSpPr>
        <p:spPr>
          <a:xfrm>
            <a:off x="2086655" y="5402308"/>
            <a:ext cx="1260000" cy="612000"/>
          </a:xfrm>
          <a:prstGeom prst="rect">
            <a:avLst/>
          </a:prstGeom>
          <a:solidFill>
            <a:schemeClr val="accent4">
              <a:lumMod val="40000"/>
              <a:lumOff val="6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理事会承認設置委員会</a:t>
            </a:r>
          </a:p>
        </p:txBody>
      </p:sp>
      <p:cxnSp>
        <p:nvCxnSpPr>
          <p:cNvPr id="50" name="直線コネクタ 49"/>
          <p:cNvCxnSpPr>
            <a:endCxn id="6" idx="0"/>
          </p:cNvCxnSpPr>
          <p:nvPr/>
        </p:nvCxnSpPr>
        <p:spPr>
          <a:xfrm>
            <a:off x="6098644" y="1327381"/>
            <a:ext cx="1" cy="531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3789508" y="3060000"/>
            <a:ext cx="1" cy="36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5205941" y="3060000"/>
            <a:ext cx="1" cy="396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6828459" y="3060000"/>
            <a:ext cx="1" cy="396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8459999" y="3060000"/>
            <a:ext cx="1" cy="396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a:off x="3789508" y="3060000"/>
            <a:ext cx="467049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直線コネクタ 58"/>
          <p:cNvCxnSpPr>
            <a:cxnSpLocks/>
          </p:cNvCxnSpPr>
          <p:nvPr/>
        </p:nvCxnSpPr>
        <p:spPr>
          <a:xfrm>
            <a:off x="6098644" y="2427419"/>
            <a:ext cx="0" cy="62735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0" name="角丸四角形 59"/>
          <p:cNvSpPr/>
          <p:nvPr/>
        </p:nvSpPr>
        <p:spPr>
          <a:xfrm>
            <a:off x="2995332" y="1716837"/>
            <a:ext cx="6220309" cy="24007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7375525" y="2055270"/>
            <a:ext cx="1571625" cy="646331"/>
          </a:xfrm>
          <a:prstGeom prst="rect">
            <a:avLst/>
          </a:prstGeom>
          <a:noFill/>
        </p:spPr>
        <p:txBody>
          <a:bodyPr wrap="square" rtlCol="0">
            <a:spAutoFit/>
          </a:bodyPr>
          <a:lstStyle/>
          <a:p>
            <a:r>
              <a:rPr kumimoji="1" lang="ja-JP" altLang="en-US" dirty="0"/>
              <a:t>ＧＡＴを率いる</a:t>
            </a:r>
            <a:endParaRPr kumimoji="1" lang="en-US" altLang="ja-JP" dirty="0"/>
          </a:p>
          <a:p>
            <a:r>
              <a:rPr kumimoji="1" lang="ja-JP" altLang="en-US" dirty="0"/>
              <a:t>クラブ役員</a:t>
            </a:r>
          </a:p>
        </p:txBody>
      </p:sp>
      <p:cxnSp>
        <p:nvCxnSpPr>
          <p:cNvPr id="57" name="直線コネクタ 56">
            <a:extLst>
              <a:ext uri="{FF2B5EF4-FFF2-40B4-BE49-F238E27FC236}">
                <a16:creationId xmlns="" xmlns:a16="http://schemas.microsoft.com/office/drawing/2014/main" id="{67F1DBFB-15F6-42B8-ADEF-770007809808}"/>
              </a:ext>
            </a:extLst>
          </p:cNvPr>
          <p:cNvCxnSpPr>
            <a:cxnSpLocks/>
          </p:cNvCxnSpPr>
          <p:nvPr/>
        </p:nvCxnSpPr>
        <p:spPr>
          <a:xfrm flipH="1">
            <a:off x="8468852" y="3060000"/>
            <a:ext cx="2916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 xmlns:a16="http://schemas.microsoft.com/office/drawing/2014/main" id="{5126CBF1-0AA9-42F9-8EA3-57E0381ECB0C}"/>
              </a:ext>
            </a:extLst>
          </p:cNvPr>
          <p:cNvCxnSpPr/>
          <p:nvPr/>
        </p:nvCxnSpPr>
        <p:spPr>
          <a:xfrm>
            <a:off x="9933844" y="3060000"/>
            <a:ext cx="1" cy="43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 xmlns:a16="http://schemas.microsoft.com/office/drawing/2014/main" id="{BEA26D13-6367-4DA7-88FC-37912D1F07D4}"/>
              </a:ext>
            </a:extLst>
          </p:cNvPr>
          <p:cNvCxnSpPr/>
          <p:nvPr/>
        </p:nvCxnSpPr>
        <p:spPr>
          <a:xfrm>
            <a:off x="11384980" y="3060000"/>
            <a:ext cx="1" cy="43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 xmlns:a16="http://schemas.microsoft.com/office/drawing/2014/main" id="{8011309E-9267-4C59-A95C-C98CD693301F}"/>
              </a:ext>
            </a:extLst>
          </p:cNvPr>
          <p:cNvCxnSpPr>
            <a:cxnSpLocks/>
          </p:cNvCxnSpPr>
          <p:nvPr/>
        </p:nvCxnSpPr>
        <p:spPr>
          <a:xfrm flipH="1">
            <a:off x="900000" y="3060000"/>
            <a:ext cx="290227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 xmlns:a16="http://schemas.microsoft.com/office/drawing/2014/main" id="{56D49CC3-F114-415D-98C6-E193D9119A9F}"/>
              </a:ext>
            </a:extLst>
          </p:cNvPr>
          <p:cNvCxnSpPr/>
          <p:nvPr/>
        </p:nvCxnSpPr>
        <p:spPr>
          <a:xfrm>
            <a:off x="887234" y="3060000"/>
            <a:ext cx="1" cy="43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 xmlns:a16="http://schemas.microsoft.com/office/drawing/2014/main" id="{879814EF-25D2-4786-9D3B-9C75ADF3466E}"/>
              </a:ext>
            </a:extLst>
          </p:cNvPr>
          <p:cNvCxnSpPr/>
          <p:nvPr/>
        </p:nvCxnSpPr>
        <p:spPr>
          <a:xfrm>
            <a:off x="2235938" y="3059049"/>
            <a:ext cx="1" cy="43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 xmlns:a16="http://schemas.microsoft.com/office/drawing/2014/main" id="{A7A1F5D2-5D06-4E62-9E6E-F7DFEE67ABB7}"/>
              </a:ext>
            </a:extLst>
          </p:cNvPr>
          <p:cNvCxnSpPr/>
          <p:nvPr/>
        </p:nvCxnSpPr>
        <p:spPr>
          <a:xfrm>
            <a:off x="2235938" y="3972194"/>
            <a:ext cx="1" cy="36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 xmlns:a16="http://schemas.microsoft.com/office/drawing/2014/main" id="{1B32ACF2-C996-4B53-9CA4-EDFEC0908E3F}"/>
              </a:ext>
            </a:extLst>
          </p:cNvPr>
          <p:cNvCxnSpPr/>
          <p:nvPr/>
        </p:nvCxnSpPr>
        <p:spPr>
          <a:xfrm>
            <a:off x="3759948" y="3950401"/>
            <a:ext cx="1" cy="36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 xmlns:a16="http://schemas.microsoft.com/office/drawing/2014/main" id="{76216DEE-BEC9-4769-B0AB-C6877D023637}"/>
              </a:ext>
            </a:extLst>
          </p:cNvPr>
          <p:cNvCxnSpPr/>
          <p:nvPr/>
        </p:nvCxnSpPr>
        <p:spPr>
          <a:xfrm>
            <a:off x="5245950" y="3975024"/>
            <a:ext cx="1" cy="324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 xmlns:a16="http://schemas.microsoft.com/office/drawing/2014/main" id="{99F1E0DC-695A-4370-B34D-CB31E506DE0B}"/>
              </a:ext>
            </a:extLst>
          </p:cNvPr>
          <p:cNvCxnSpPr/>
          <p:nvPr/>
        </p:nvCxnSpPr>
        <p:spPr>
          <a:xfrm>
            <a:off x="6840000" y="3994182"/>
            <a:ext cx="1" cy="324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 xmlns:a16="http://schemas.microsoft.com/office/drawing/2014/main" id="{CEE6436E-3148-401E-B45B-76E75DD6C2E4}"/>
              </a:ext>
            </a:extLst>
          </p:cNvPr>
          <p:cNvCxnSpPr/>
          <p:nvPr/>
        </p:nvCxnSpPr>
        <p:spPr>
          <a:xfrm>
            <a:off x="9959938" y="4001109"/>
            <a:ext cx="1" cy="324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 xmlns:a16="http://schemas.microsoft.com/office/drawing/2014/main" id="{F3B867B9-3992-4C52-9282-CE637F0175BF}"/>
              </a:ext>
            </a:extLst>
          </p:cNvPr>
          <p:cNvCxnSpPr/>
          <p:nvPr/>
        </p:nvCxnSpPr>
        <p:spPr>
          <a:xfrm>
            <a:off x="816197" y="4886159"/>
            <a:ext cx="1" cy="50400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74" name="グループ化 73">
            <a:extLst>
              <a:ext uri="{FF2B5EF4-FFF2-40B4-BE49-F238E27FC236}">
                <a16:creationId xmlns="" xmlns:a16="http://schemas.microsoft.com/office/drawing/2014/main" id="{1FBFF200-C1E6-4BE5-995D-90A8A722885B}"/>
              </a:ext>
            </a:extLst>
          </p:cNvPr>
          <p:cNvGrpSpPr/>
          <p:nvPr/>
        </p:nvGrpSpPr>
        <p:grpSpPr>
          <a:xfrm>
            <a:off x="276199" y="251130"/>
            <a:ext cx="4215973" cy="756000"/>
            <a:chOff x="2029527" y="257625"/>
            <a:chExt cx="7086952" cy="756000"/>
          </a:xfrm>
        </p:grpSpPr>
        <p:sp>
          <p:nvSpPr>
            <p:cNvPr id="75" name="Rectangle 2">
              <a:extLst>
                <a:ext uri="{FF2B5EF4-FFF2-40B4-BE49-F238E27FC236}">
                  <a16:creationId xmlns="" xmlns:a16="http://schemas.microsoft.com/office/drawing/2014/main" id="{98595077-5C3F-45EB-9C01-1D570E0C20E9}"/>
                </a:ext>
              </a:extLst>
            </p:cNvPr>
            <p:cNvSpPr txBox="1">
              <a:spLocks noChangeArrowheads="1"/>
            </p:cNvSpPr>
            <p:nvPr/>
          </p:nvSpPr>
          <p:spPr bwMode="auto">
            <a:xfrm>
              <a:off x="2029527" y="257626"/>
              <a:ext cx="6317519" cy="720000"/>
            </a:xfrm>
            <a:prstGeom prst="rect">
              <a:avLst/>
            </a:prstGeom>
            <a:gradFill flip="none" rotWithShape="1">
              <a:gsLst>
                <a:gs pos="0">
                  <a:srgbClr val="A666E1">
                    <a:shade val="30000"/>
                    <a:satMod val="115000"/>
                  </a:srgbClr>
                </a:gs>
                <a:gs pos="50000">
                  <a:srgbClr val="A666E1">
                    <a:shade val="67500"/>
                    <a:satMod val="115000"/>
                  </a:srgbClr>
                </a:gs>
                <a:gs pos="100000">
                  <a:srgbClr val="A666E1">
                    <a:shade val="100000"/>
                    <a:satMod val="115000"/>
                  </a:srgbClr>
                </a:gs>
              </a:gsLst>
              <a:path path="circle">
                <a:fillToRect r="100000" b="100000"/>
              </a:path>
              <a:tileRect l="-100000" t="-100000"/>
            </a:gradFill>
            <a:ln w="28575" cap="rnd" cmpd="sng" algn="ctr">
              <a:solidFill>
                <a:sysClr val="windowText" lastClr="000000"/>
              </a:solidFill>
              <a:prstDash val="solid"/>
            </a:ln>
            <a:effectLst/>
          </p:spPr>
          <p:txBody>
            <a:bodyPr vert="horz" lIns="91440" tIns="45720" rIns="91440" bIns="45720" rtlCol="0" anchor="ctr">
              <a:normAutofit fontScale="97500"/>
            </a:bodyPr>
            <a:lstStyle>
              <a:lvl1pPr>
                <a:spcBef>
                  <a:spcPct val="0"/>
                </a:spcBef>
                <a:buNone/>
                <a:defRPr kumimoji="1" sz="3200" cap="none">
                  <a:ln w="3175" cmpd="sng">
                    <a:noFill/>
                  </a:ln>
                  <a:solidFill>
                    <a:schemeClr val="lt1"/>
                  </a:solidFill>
                  <a:effectLst/>
                </a:defRPr>
              </a:lvl1pPr>
              <a:lvl2pPr>
                <a:defRPr kumimoji="1">
                  <a:solidFill>
                    <a:schemeClr val="lt1"/>
                  </a:solidFill>
                </a:defRPr>
              </a:lvl2pPr>
              <a:lvl3pPr>
                <a:defRPr kumimoji="1">
                  <a:solidFill>
                    <a:schemeClr val="lt1"/>
                  </a:solidFill>
                </a:defRPr>
              </a:lvl3pPr>
              <a:lvl4pPr>
                <a:defRPr kumimoji="1">
                  <a:solidFill>
                    <a:schemeClr val="lt1"/>
                  </a:solidFill>
                </a:defRPr>
              </a:lvl4pPr>
              <a:lvl5pPr>
                <a:defRPr kumimoji="1">
                  <a:solidFill>
                    <a:schemeClr val="lt1"/>
                  </a:solidFill>
                </a:defRPr>
              </a:lvl5pPr>
              <a:lvl6pPr>
                <a:defRPr kumimoji="1">
                  <a:solidFill>
                    <a:schemeClr val="lt1"/>
                  </a:solidFill>
                </a:defRPr>
              </a:lvl6pPr>
              <a:lvl7pPr>
                <a:defRPr kumimoji="1">
                  <a:solidFill>
                    <a:schemeClr val="lt1"/>
                  </a:solidFill>
                </a:defRPr>
              </a:lvl7pPr>
              <a:lvl8pPr>
                <a:defRPr kumimoji="1">
                  <a:solidFill>
                    <a:schemeClr val="lt1"/>
                  </a:solidFill>
                </a:defRPr>
              </a:lvl8pPr>
              <a:lvl9pPr>
                <a:defRPr kumimoji="1">
                  <a:solidFill>
                    <a:schemeClr val="lt1"/>
                  </a:solidFill>
                </a:defRPr>
              </a:lvl9pPr>
            </a:lstStyle>
            <a:p>
              <a:pPr defTabSz="914400"/>
              <a:r>
                <a:rPr lang="ja-JP" altLang="en-US" sz="4000" b="1" kern="0" dirty="0">
                  <a:solidFill>
                    <a:prstClr val="white"/>
                  </a:solidFill>
                </a:rPr>
                <a:t>改訂</a:t>
              </a:r>
              <a:r>
                <a:rPr lang="ja-JP" altLang="en-US" sz="4000" dirty="0"/>
                <a:t>クラブ組織</a:t>
              </a:r>
            </a:p>
          </p:txBody>
        </p:sp>
        <p:pic>
          <p:nvPicPr>
            <p:cNvPr id="76" name="図 75">
              <a:extLst>
                <a:ext uri="{FF2B5EF4-FFF2-40B4-BE49-F238E27FC236}">
                  <a16:creationId xmlns="" xmlns:a16="http://schemas.microsoft.com/office/drawing/2014/main" id="{D2072604-05C0-493D-BE46-283B5B82B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613" y="257625"/>
              <a:ext cx="1431866" cy="756000"/>
            </a:xfrm>
            <a:prstGeom prst="rect">
              <a:avLst/>
            </a:prstGeom>
          </p:spPr>
        </p:pic>
      </p:grpSp>
    </p:spTree>
    <p:extLst>
      <p:ext uri="{BB962C8B-B14F-4D97-AF65-F5344CB8AC3E}">
        <p14:creationId xmlns:p14="http://schemas.microsoft.com/office/powerpoint/2010/main" val="392587403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wipe(up)">
                                      <p:cBhvr>
                                        <p:cTn id="16" dur="500"/>
                                        <p:tgtEl>
                                          <p:spTgt spid="5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wipe(up)">
                                      <p:cBhvr>
                                        <p:cTn id="25" dur="500"/>
                                        <p:tgtEl>
                                          <p:spTgt spid="59"/>
                                        </p:tgtEl>
                                      </p:cBhvr>
                                    </p:animEffect>
                                  </p:childTnLst>
                                </p:cTn>
                              </p:par>
                            </p:childTnLst>
                          </p:cTn>
                        </p:par>
                        <p:par>
                          <p:cTn id="26" fill="hold">
                            <p:stCondLst>
                              <p:cond delay="500"/>
                            </p:stCondLst>
                            <p:childTnLst>
                              <p:par>
                                <p:cTn id="27" presetID="16" presetClass="entr" presetSubtype="37" fill="hold" nodeType="after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barn(outVertical)">
                                      <p:cBhvr>
                                        <p:cTn id="29" dur="500"/>
                                        <p:tgtEl>
                                          <p:spTgt spid="56"/>
                                        </p:tgtEl>
                                      </p:cBhvr>
                                    </p:animEffect>
                                  </p:childTnLst>
                                </p:cTn>
                              </p:par>
                            </p:childTnLst>
                          </p:cTn>
                        </p:par>
                        <p:par>
                          <p:cTn id="30" fill="hold">
                            <p:stCondLst>
                              <p:cond delay="1000"/>
                            </p:stCondLst>
                            <p:childTnLst>
                              <p:par>
                                <p:cTn id="31" presetID="22" presetClass="entr" presetSubtype="1" fill="hold" nodeType="after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up)">
                                      <p:cBhvr>
                                        <p:cTn id="33" dur="500"/>
                                        <p:tgtEl>
                                          <p:spTgt spid="52"/>
                                        </p:tgtEl>
                                      </p:cBhvr>
                                    </p:animEffect>
                                  </p:childTnLst>
                                </p:cTn>
                              </p:par>
                              <p:par>
                                <p:cTn id="34" presetID="22" presetClass="entr" presetSubtype="1" fill="hold"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wipe(up)">
                                      <p:cBhvr>
                                        <p:cTn id="36" dur="500"/>
                                        <p:tgtEl>
                                          <p:spTgt spid="53"/>
                                        </p:tgtEl>
                                      </p:cBhvr>
                                    </p:animEffect>
                                  </p:childTnLst>
                                </p:cTn>
                              </p:par>
                              <p:par>
                                <p:cTn id="37" presetID="22" presetClass="entr" presetSubtype="1" fill="hold" nodeType="with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up)">
                                      <p:cBhvr>
                                        <p:cTn id="39" dur="500"/>
                                        <p:tgtEl>
                                          <p:spTgt spid="54"/>
                                        </p:tgtEl>
                                      </p:cBhvr>
                                    </p:animEffect>
                                  </p:childTnLst>
                                </p:cTn>
                              </p:par>
                              <p:par>
                                <p:cTn id="40" presetID="22" presetClass="entr" presetSubtype="1" fill="hold"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wipe(up)">
                                      <p:cBhvr>
                                        <p:cTn id="42" dur="500"/>
                                        <p:tgtEl>
                                          <p:spTgt spid="55"/>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73"/>
                                        </p:tgtEl>
                                        <p:attrNameLst>
                                          <p:attrName>style.visibility</p:attrName>
                                        </p:attrNameLst>
                                      </p:cBhvr>
                                      <p:to>
                                        <p:strVal val="visible"/>
                                      </p:to>
                                    </p:set>
                                    <p:animEffect transition="in" filter="fade">
                                      <p:cBhvr>
                                        <p:cTn id="54" dur="500"/>
                                        <p:tgtEl>
                                          <p:spTgt spid="73"/>
                                        </p:tgtEl>
                                      </p:cBhvr>
                                    </p:animEffect>
                                  </p:childTnLst>
                                </p:cTn>
                              </p:par>
                            </p:childTnLst>
                          </p:cTn>
                        </p:par>
                        <p:par>
                          <p:cTn id="55" fill="hold">
                            <p:stCondLst>
                              <p:cond delay="3000"/>
                            </p:stCondLst>
                            <p:childTnLst>
                              <p:par>
                                <p:cTn id="56" presetID="10" presetClass="entr" presetSubtype="0" fill="hold"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fade">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childTnLst>
                                    <p:set>
                                      <p:cBhvr>
                                        <p:cTn id="62" dur="1" fill="hold">
                                          <p:stCondLst>
                                            <p:cond delay="0"/>
                                          </p:stCondLst>
                                        </p:cTn>
                                        <p:tgtEl>
                                          <p:spTgt spid="64"/>
                                        </p:tgtEl>
                                        <p:attrNameLst>
                                          <p:attrName>style.visibility</p:attrName>
                                        </p:attrNameLst>
                                      </p:cBhvr>
                                      <p:to>
                                        <p:strVal val="visible"/>
                                      </p:to>
                                    </p:set>
                                    <p:animEffect transition="in" filter="wipe(right)">
                                      <p:cBhvr>
                                        <p:cTn id="63" dur="500"/>
                                        <p:tgtEl>
                                          <p:spTgt spid="64"/>
                                        </p:tgtEl>
                                      </p:cBhvr>
                                    </p:animEffect>
                                  </p:childTnLst>
                                </p:cTn>
                              </p:par>
                            </p:childTnLst>
                          </p:cTn>
                        </p:par>
                        <p:par>
                          <p:cTn id="64" fill="hold">
                            <p:stCondLst>
                              <p:cond delay="500"/>
                            </p:stCondLst>
                            <p:childTnLst>
                              <p:par>
                                <p:cTn id="65" presetID="22" presetClass="entr" presetSubtype="1" fill="hold" nodeType="afterEffect">
                                  <p:stCondLst>
                                    <p:cond delay="0"/>
                                  </p:stCondLst>
                                  <p:childTnLst>
                                    <p:set>
                                      <p:cBhvr>
                                        <p:cTn id="66" dur="1" fill="hold">
                                          <p:stCondLst>
                                            <p:cond delay="0"/>
                                          </p:stCondLst>
                                        </p:cTn>
                                        <p:tgtEl>
                                          <p:spTgt spid="65"/>
                                        </p:tgtEl>
                                        <p:attrNameLst>
                                          <p:attrName>style.visibility</p:attrName>
                                        </p:attrNameLst>
                                      </p:cBhvr>
                                      <p:to>
                                        <p:strVal val="visible"/>
                                      </p:to>
                                    </p:set>
                                    <p:animEffect transition="in" filter="wipe(up)">
                                      <p:cBhvr>
                                        <p:cTn id="67" dur="500"/>
                                        <p:tgtEl>
                                          <p:spTgt spid="65"/>
                                        </p:tgtEl>
                                      </p:cBhvr>
                                    </p:animEffect>
                                  </p:childTnLst>
                                </p:cTn>
                              </p:par>
                            </p:childTnLst>
                          </p:cTn>
                        </p:par>
                        <p:par>
                          <p:cTn id="68" fill="hold">
                            <p:stCondLst>
                              <p:cond delay="1000"/>
                            </p:stCondLst>
                            <p:childTnLst>
                              <p:par>
                                <p:cTn id="69" presetID="22" presetClass="entr" presetSubtype="1" fill="hold" nodeType="after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wipe(up)">
                                      <p:cBhvr>
                                        <p:cTn id="71" dur="500"/>
                                        <p:tgtEl>
                                          <p:spTgt spid="66"/>
                                        </p:tgtEl>
                                      </p:cBhvr>
                                    </p:animEffect>
                                  </p:childTnLst>
                                </p:cTn>
                              </p:par>
                            </p:childTnLst>
                          </p:cTn>
                        </p:par>
                        <p:par>
                          <p:cTn id="72" fill="hold">
                            <p:stCondLst>
                              <p:cond delay="1500"/>
                            </p:stCondLst>
                            <p:childTnLst>
                              <p:par>
                                <p:cTn id="73" presetID="10" presetClass="entr" presetSubtype="0" fill="hold"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par>
                          <p:cTn id="76" fill="hold">
                            <p:stCondLst>
                              <p:cond delay="2000"/>
                            </p:stCondLst>
                            <p:childTnLst>
                              <p:par>
                                <p:cTn id="77" presetID="10" presetClass="entr" presetSubtype="0" fill="hold"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57"/>
                                        </p:tgtEl>
                                        <p:attrNameLst>
                                          <p:attrName>style.visibility</p:attrName>
                                        </p:attrNameLst>
                                      </p:cBhvr>
                                      <p:to>
                                        <p:strVal val="visible"/>
                                      </p:to>
                                    </p:set>
                                    <p:animEffect transition="in" filter="wipe(left)">
                                      <p:cBhvr>
                                        <p:cTn id="84" dur="500"/>
                                        <p:tgtEl>
                                          <p:spTgt spid="57"/>
                                        </p:tgtEl>
                                      </p:cBhvr>
                                    </p:animEffect>
                                  </p:childTnLst>
                                </p:cTn>
                              </p:par>
                            </p:childTnLst>
                          </p:cTn>
                        </p:par>
                        <p:par>
                          <p:cTn id="85" fill="hold">
                            <p:stCondLst>
                              <p:cond delay="500"/>
                            </p:stCondLst>
                            <p:childTnLst>
                              <p:par>
                                <p:cTn id="86" presetID="22" presetClass="entr" presetSubtype="1" fill="hold" nodeType="afterEffect">
                                  <p:stCondLst>
                                    <p:cond delay="0"/>
                                  </p:stCondLst>
                                  <p:childTnLst>
                                    <p:set>
                                      <p:cBhvr>
                                        <p:cTn id="87" dur="1" fill="hold">
                                          <p:stCondLst>
                                            <p:cond delay="0"/>
                                          </p:stCondLst>
                                        </p:cTn>
                                        <p:tgtEl>
                                          <p:spTgt spid="62"/>
                                        </p:tgtEl>
                                        <p:attrNameLst>
                                          <p:attrName>style.visibility</p:attrName>
                                        </p:attrNameLst>
                                      </p:cBhvr>
                                      <p:to>
                                        <p:strVal val="visible"/>
                                      </p:to>
                                    </p:set>
                                    <p:animEffect transition="in" filter="wipe(up)">
                                      <p:cBhvr>
                                        <p:cTn id="88" dur="500"/>
                                        <p:tgtEl>
                                          <p:spTgt spid="62"/>
                                        </p:tgtEl>
                                      </p:cBhvr>
                                    </p:animEffect>
                                  </p:childTnLst>
                                </p:cTn>
                              </p:par>
                            </p:childTnLst>
                          </p:cTn>
                        </p:par>
                        <p:par>
                          <p:cTn id="89" fill="hold">
                            <p:stCondLst>
                              <p:cond delay="1000"/>
                            </p:stCondLst>
                            <p:childTnLst>
                              <p:par>
                                <p:cTn id="90" presetID="22" presetClass="entr" presetSubtype="1" fill="hold" nodeType="after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wipe(up)">
                                      <p:cBhvr>
                                        <p:cTn id="92" dur="500"/>
                                        <p:tgtEl>
                                          <p:spTgt spid="63"/>
                                        </p:tgtEl>
                                      </p:cBhvr>
                                    </p:animEffect>
                                  </p:childTnLst>
                                </p:cTn>
                              </p:par>
                            </p:childTnLst>
                          </p:cTn>
                        </p:par>
                        <p:par>
                          <p:cTn id="93" fill="hold">
                            <p:stCondLst>
                              <p:cond delay="1500"/>
                            </p:stCondLst>
                            <p:childTnLst>
                              <p:par>
                                <p:cTn id="94" presetID="10" presetClass="entr" presetSubtype="0" fill="hold" nodeType="after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fade">
                                      <p:cBhvr>
                                        <p:cTn id="96" dur="500"/>
                                        <p:tgtEl>
                                          <p:spTgt spid="32"/>
                                        </p:tgtEl>
                                      </p:cBhvr>
                                    </p:animEffect>
                                  </p:childTnLst>
                                </p:cTn>
                              </p:par>
                            </p:childTnLst>
                          </p:cTn>
                        </p:par>
                        <p:par>
                          <p:cTn id="97" fill="hold">
                            <p:stCondLst>
                              <p:cond delay="2000"/>
                            </p:stCondLst>
                            <p:childTnLst>
                              <p:par>
                                <p:cTn id="98" presetID="10"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500"/>
                                        <p:tgtEl>
                                          <p:spTgt spid="36"/>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67"/>
                                        </p:tgtEl>
                                        <p:attrNameLst>
                                          <p:attrName>style.visibility</p:attrName>
                                        </p:attrNameLst>
                                      </p:cBhvr>
                                      <p:to>
                                        <p:strVal val="visible"/>
                                      </p:to>
                                    </p:set>
                                    <p:animEffect transition="in" filter="wipe(up)">
                                      <p:cBhvr>
                                        <p:cTn id="105" dur="500"/>
                                        <p:tgtEl>
                                          <p:spTgt spid="67"/>
                                        </p:tgtEl>
                                      </p:cBhvr>
                                    </p:animEffect>
                                  </p:childTnLst>
                                </p:cTn>
                              </p:par>
                            </p:childTnLst>
                          </p:cTn>
                        </p:par>
                        <p:par>
                          <p:cTn id="106" fill="hold">
                            <p:stCondLst>
                              <p:cond delay="500"/>
                            </p:stCondLst>
                            <p:childTnLst>
                              <p:par>
                                <p:cTn id="107" presetID="6" presetClass="entr" presetSubtype="32" fill="hold" grpId="0"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circle(out)">
                                      <p:cBhvr>
                                        <p:cTn id="109" dur="75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68"/>
                                        </p:tgtEl>
                                        <p:attrNameLst>
                                          <p:attrName>style.visibility</p:attrName>
                                        </p:attrNameLst>
                                      </p:cBhvr>
                                      <p:to>
                                        <p:strVal val="visible"/>
                                      </p:to>
                                    </p:set>
                                    <p:animEffect transition="in" filter="wipe(up)">
                                      <p:cBhvr>
                                        <p:cTn id="114" dur="500"/>
                                        <p:tgtEl>
                                          <p:spTgt spid="68"/>
                                        </p:tgtEl>
                                      </p:cBhvr>
                                    </p:animEffect>
                                  </p:childTnLst>
                                </p:cTn>
                              </p:par>
                            </p:childTnLst>
                          </p:cTn>
                        </p:par>
                        <p:par>
                          <p:cTn id="115" fill="hold">
                            <p:stCondLst>
                              <p:cond delay="500"/>
                            </p:stCondLst>
                            <p:childTnLst>
                              <p:par>
                                <p:cTn id="116" presetID="6" presetClass="entr" presetSubtype="32"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circle(out)">
                                      <p:cBhvr>
                                        <p:cTn id="118" dur="750"/>
                                        <p:tgtEl>
                                          <p:spTgt spid="20"/>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1" fill="hold" nodeType="clickEffect">
                                  <p:stCondLst>
                                    <p:cond delay="0"/>
                                  </p:stCondLst>
                                  <p:childTnLst>
                                    <p:set>
                                      <p:cBhvr>
                                        <p:cTn id="122" dur="1" fill="hold">
                                          <p:stCondLst>
                                            <p:cond delay="0"/>
                                          </p:stCondLst>
                                        </p:cTn>
                                        <p:tgtEl>
                                          <p:spTgt spid="69"/>
                                        </p:tgtEl>
                                        <p:attrNameLst>
                                          <p:attrName>style.visibility</p:attrName>
                                        </p:attrNameLst>
                                      </p:cBhvr>
                                      <p:to>
                                        <p:strVal val="visible"/>
                                      </p:to>
                                    </p:set>
                                    <p:animEffect transition="in" filter="wipe(up)">
                                      <p:cBhvr>
                                        <p:cTn id="123" dur="500"/>
                                        <p:tgtEl>
                                          <p:spTgt spid="69"/>
                                        </p:tgtEl>
                                      </p:cBhvr>
                                    </p:animEffect>
                                  </p:childTnLst>
                                </p:cTn>
                              </p:par>
                            </p:childTnLst>
                          </p:cTn>
                        </p:par>
                        <p:par>
                          <p:cTn id="124" fill="hold">
                            <p:stCondLst>
                              <p:cond delay="500"/>
                            </p:stCondLst>
                            <p:childTnLst>
                              <p:par>
                                <p:cTn id="125" presetID="6" presetClass="entr" presetSubtype="32" fill="hold" grpId="0" nodeType="afterEffect">
                                  <p:stCondLst>
                                    <p:cond delay="0"/>
                                  </p:stCondLst>
                                  <p:childTnLst>
                                    <p:set>
                                      <p:cBhvr>
                                        <p:cTn id="126" dur="1" fill="hold">
                                          <p:stCondLst>
                                            <p:cond delay="0"/>
                                          </p:stCondLst>
                                        </p:cTn>
                                        <p:tgtEl>
                                          <p:spTgt spid="21"/>
                                        </p:tgtEl>
                                        <p:attrNameLst>
                                          <p:attrName>style.visibility</p:attrName>
                                        </p:attrNameLst>
                                      </p:cBhvr>
                                      <p:to>
                                        <p:strVal val="visible"/>
                                      </p:to>
                                    </p:set>
                                    <p:animEffect transition="in" filter="circle(out)">
                                      <p:cBhvr>
                                        <p:cTn id="127" dur="750"/>
                                        <p:tgtEl>
                                          <p:spTgt spid="21"/>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nodeType="clickEffect">
                                  <p:stCondLst>
                                    <p:cond delay="0"/>
                                  </p:stCondLst>
                                  <p:childTnLst>
                                    <p:set>
                                      <p:cBhvr>
                                        <p:cTn id="131" dur="1" fill="hold">
                                          <p:stCondLst>
                                            <p:cond delay="0"/>
                                          </p:stCondLst>
                                        </p:cTn>
                                        <p:tgtEl>
                                          <p:spTgt spid="70"/>
                                        </p:tgtEl>
                                        <p:attrNameLst>
                                          <p:attrName>style.visibility</p:attrName>
                                        </p:attrNameLst>
                                      </p:cBhvr>
                                      <p:to>
                                        <p:strVal val="visible"/>
                                      </p:to>
                                    </p:set>
                                    <p:animEffect transition="in" filter="wipe(up)">
                                      <p:cBhvr>
                                        <p:cTn id="132" dur="500"/>
                                        <p:tgtEl>
                                          <p:spTgt spid="70"/>
                                        </p:tgtEl>
                                      </p:cBhvr>
                                    </p:animEffect>
                                  </p:childTnLst>
                                </p:cTn>
                              </p:par>
                            </p:childTnLst>
                          </p:cTn>
                        </p:par>
                        <p:par>
                          <p:cTn id="133" fill="hold">
                            <p:stCondLst>
                              <p:cond delay="500"/>
                            </p:stCondLst>
                            <p:childTnLst>
                              <p:par>
                                <p:cTn id="134" presetID="6" presetClass="entr" presetSubtype="32" fill="hold" grpId="0" nodeType="afterEffect">
                                  <p:stCondLst>
                                    <p:cond delay="0"/>
                                  </p:stCondLst>
                                  <p:childTnLst>
                                    <p:set>
                                      <p:cBhvr>
                                        <p:cTn id="135" dur="1" fill="hold">
                                          <p:stCondLst>
                                            <p:cond delay="0"/>
                                          </p:stCondLst>
                                        </p:cTn>
                                        <p:tgtEl>
                                          <p:spTgt spid="22"/>
                                        </p:tgtEl>
                                        <p:attrNameLst>
                                          <p:attrName>style.visibility</p:attrName>
                                        </p:attrNameLst>
                                      </p:cBhvr>
                                      <p:to>
                                        <p:strVal val="visible"/>
                                      </p:to>
                                    </p:set>
                                    <p:animEffect transition="in" filter="circle(out)">
                                      <p:cBhvr>
                                        <p:cTn id="136" dur="750"/>
                                        <p:tgtEl>
                                          <p:spTgt spid="22"/>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1" fill="hold" nodeType="clickEffect">
                                  <p:stCondLst>
                                    <p:cond delay="0"/>
                                  </p:stCondLst>
                                  <p:childTnLst>
                                    <p:set>
                                      <p:cBhvr>
                                        <p:cTn id="140" dur="1" fill="hold">
                                          <p:stCondLst>
                                            <p:cond delay="0"/>
                                          </p:stCondLst>
                                        </p:cTn>
                                        <p:tgtEl>
                                          <p:spTgt spid="71"/>
                                        </p:tgtEl>
                                        <p:attrNameLst>
                                          <p:attrName>style.visibility</p:attrName>
                                        </p:attrNameLst>
                                      </p:cBhvr>
                                      <p:to>
                                        <p:strVal val="visible"/>
                                      </p:to>
                                    </p:set>
                                    <p:animEffect transition="in" filter="wipe(up)">
                                      <p:cBhvr>
                                        <p:cTn id="141" dur="500"/>
                                        <p:tgtEl>
                                          <p:spTgt spid="71"/>
                                        </p:tgtEl>
                                      </p:cBhvr>
                                    </p:animEffect>
                                  </p:childTnLst>
                                </p:cTn>
                              </p:par>
                            </p:childTnLst>
                          </p:cTn>
                        </p:par>
                        <p:par>
                          <p:cTn id="142" fill="hold">
                            <p:stCondLst>
                              <p:cond delay="500"/>
                            </p:stCondLst>
                            <p:childTnLst>
                              <p:par>
                                <p:cTn id="143" presetID="6" presetClass="entr" presetSubtype="32" fill="hold" grpId="0" nodeType="afterEffect">
                                  <p:stCondLst>
                                    <p:cond delay="0"/>
                                  </p:stCondLst>
                                  <p:childTnLst>
                                    <p:set>
                                      <p:cBhvr>
                                        <p:cTn id="144" dur="1" fill="hold">
                                          <p:stCondLst>
                                            <p:cond delay="0"/>
                                          </p:stCondLst>
                                        </p:cTn>
                                        <p:tgtEl>
                                          <p:spTgt spid="35"/>
                                        </p:tgtEl>
                                        <p:attrNameLst>
                                          <p:attrName>style.visibility</p:attrName>
                                        </p:attrNameLst>
                                      </p:cBhvr>
                                      <p:to>
                                        <p:strVal val="visible"/>
                                      </p:to>
                                    </p:set>
                                    <p:animEffect transition="in" filter="circle(out)">
                                      <p:cBhvr>
                                        <p:cTn id="145" dur="750"/>
                                        <p:tgtEl>
                                          <p:spTgt spid="35"/>
                                        </p:tgtEl>
                                      </p:cBhvr>
                                    </p:animEffec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39"/>
                                        </p:tgtEl>
                                        <p:attrNameLst>
                                          <p:attrName>style.visibility</p:attrName>
                                        </p:attrNameLst>
                                      </p:cBhvr>
                                      <p:to>
                                        <p:strVal val="visible"/>
                                      </p:to>
                                    </p:set>
                                    <p:animEffect transition="in" filter="fade">
                                      <p:cBhvr>
                                        <p:cTn id="150" dur="500"/>
                                        <p:tgtEl>
                                          <p:spTgt spid="39"/>
                                        </p:tgtEl>
                                      </p:cBhvr>
                                    </p:animEffect>
                                  </p:childTnLst>
                                </p:cTn>
                              </p:par>
                            </p:childTnLst>
                          </p:cTn>
                        </p:par>
                        <p:par>
                          <p:cTn id="151" fill="hold">
                            <p:stCondLst>
                              <p:cond delay="500"/>
                            </p:stCondLst>
                            <p:childTnLst>
                              <p:par>
                                <p:cTn id="152" presetID="10" presetClass="entr" presetSubtype="0" fill="hold" grpId="0" nodeType="afterEffect">
                                  <p:stCondLst>
                                    <p:cond delay="0"/>
                                  </p:stCondLst>
                                  <p:childTnLst>
                                    <p:set>
                                      <p:cBhvr>
                                        <p:cTn id="153" dur="1" fill="hold">
                                          <p:stCondLst>
                                            <p:cond delay="0"/>
                                          </p:stCondLst>
                                        </p:cTn>
                                        <p:tgtEl>
                                          <p:spTgt spid="45"/>
                                        </p:tgtEl>
                                        <p:attrNameLst>
                                          <p:attrName>style.visibility</p:attrName>
                                        </p:attrNameLst>
                                      </p:cBhvr>
                                      <p:to>
                                        <p:strVal val="visible"/>
                                      </p:to>
                                    </p:set>
                                    <p:animEffect transition="in" filter="fade">
                                      <p:cBhvr>
                                        <p:cTn id="154" dur="500"/>
                                        <p:tgtEl>
                                          <p:spTgt spid="45"/>
                                        </p:tgtEl>
                                      </p:cBhvr>
                                    </p:animEffect>
                                  </p:childTnLst>
                                </p:cTn>
                              </p:par>
                            </p:childTnLst>
                          </p:cTn>
                        </p:par>
                      </p:childTnLst>
                    </p:cTn>
                  </p:par>
                  <p:par>
                    <p:cTn id="155" fill="hold">
                      <p:stCondLst>
                        <p:cond delay="indefinite"/>
                      </p:stCondLst>
                      <p:childTnLst>
                        <p:par>
                          <p:cTn id="156" fill="hold">
                            <p:stCondLst>
                              <p:cond delay="0"/>
                            </p:stCondLst>
                            <p:childTnLst>
                              <p:par>
                                <p:cTn id="157" presetID="6" presetClass="entr" presetSubtype="32" fill="hold" grpId="0" nodeType="clickEffect">
                                  <p:stCondLst>
                                    <p:cond delay="0"/>
                                  </p:stCondLst>
                                  <p:childTnLst>
                                    <p:set>
                                      <p:cBhvr>
                                        <p:cTn id="158" dur="1" fill="hold">
                                          <p:stCondLst>
                                            <p:cond delay="0"/>
                                          </p:stCondLst>
                                        </p:cTn>
                                        <p:tgtEl>
                                          <p:spTgt spid="46"/>
                                        </p:tgtEl>
                                        <p:attrNameLst>
                                          <p:attrName>style.visibility</p:attrName>
                                        </p:attrNameLst>
                                      </p:cBhvr>
                                      <p:to>
                                        <p:strVal val="visible"/>
                                      </p:to>
                                    </p:set>
                                    <p:animEffect transition="in" filter="circle(out)">
                                      <p:cBhvr>
                                        <p:cTn id="159" dur="750"/>
                                        <p:tgtEl>
                                          <p:spTgt spid="46"/>
                                        </p:tgtEl>
                                      </p:cBhvr>
                                    </p:animEffect>
                                  </p:childTnLst>
                                </p:cTn>
                              </p:par>
                            </p:childTnLst>
                          </p:cTn>
                        </p:par>
                        <p:par>
                          <p:cTn id="160" fill="hold">
                            <p:stCondLst>
                              <p:cond delay="750"/>
                            </p:stCondLst>
                            <p:childTnLst>
                              <p:par>
                                <p:cTn id="161" presetID="10" presetClass="entr" presetSubtype="0" fill="hold" nodeType="afterEffect">
                                  <p:stCondLst>
                                    <p:cond delay="0"/>
                                  </p:stCondLst>
                                  <p:childTnLst>
                                    <p:set>
                                      <p:cBhvr>
                                        <p:cTn id="162" dur="1" fill="hold">
                                          <p:stCondLst>
                                            <p:cond delay="0"/>
                                          </p:stCondLst>
                                        </p:cTn>
                                        <p:tgtEl>
                                          <p:spTgt spid="44"/>
                                        </p:tgtEl>
                                        <p:attrNameLst>
                                          <p:attrName>style.visibility</p:attrName>
                                        </p:attrNameLst>
                                      </p:cBhvr>
                                      <p:to>
                                        <p:strVal val="visible"/>
                                      </p:to>
                                    </p:set>
                                    <p:animEffect transition="in" filter="fade">
                                      <p:cBhvr>
                                        <p:cTn id="163" dur="500"/>
                                        <p:tgtEl>
                                          <p:spTgt spid="44"/>
                                        </p:tgtEl>
                                      </p:cBhvr>
                                    </p:animEffect>
                                  </p:childTnLst>
                                </p:cTn>
                              </p:par>
                            </p:childTnLst>
                          </p:cTn>
                        </p:par>
                        <p:par>
                          <p:cTn id="164" fill="hold">
                            <p:stCondLst>
                              <p:cond delay="1250"/>
                            </p:stCondLst>
                            <p:childTnLst>
                              <p:par>
                                <p:cTn id="165" presetID="22" presetClass="entr" presetSubtype="1" fill="hold" nodeType="afterEffect">
                                  <p:stCondLst>
                                    <p:cond delay="0"/>
                                  </p:stCondLst>
                                  <p:childTnLst>
                                    <p:set>
                                      <p:cBhvr>
                                        <p:cTn id="166" dur="1" fill="hold">
                                          <p:stCondLst>
                                            <p:cond delay="0"/>
                                          </p:stCondLst>
                                        </p:cTn>
                                        <p:tgtEl>
                                          <p:spTgt spid="72"/>
                                        </p:tgtEl>
                                        <p:attrNameLst>
                                          <p:attrName>style.visibility</p:attrName>
                                        </p:attrNameLst>
                                      </p:cBhvr>
                                      <p:to>
                                        <p:strVal val="visible"/>
                                      </p:to>
                                    </p:set>
                                    <p:animEffect transition="in" filter="wipe(up)">
                                      <p:cBhvr>
                                        <p:cTn id="167" dur="500"/>
                                        <p:tgtEl>
                                          <p:spTgt spid="72"/>
                                        </p:tgtEl>
                                      </p:cBhvr>
                                    </p:animEffect>
                                  </p:childTnLst>
                                </p:cTn>
                              </p:par>
                            </p:childTnLst>
                          </p:cTn>
                        </p:par>
                        <p:par>
                          <p:cTn id="168" fill="hold">
                            <p:stCondLst>
                              <p:cond delay="1750"/>
                            </p:stCondLst>
                            <p:childTnLst>
                              <p:par>
                                <p:cTn id="169" presetID="6" presetClass="entr" presetSubtype="32" fill="hold" grpId="0" nodeType="afterEffect">
                                  <p:stCondLst>
                                    <p:cond delay="0"/>
                                  </p:stCondLst>
                                  <p:childTnLst>
                                    <p:set>
                                      <p:cBhvr>
                                        <p:cTn id="170" dur="1" fill="hold">
                                          <p:stCondLst>
                                            <p:cond delay="0"/>
                                          </p:stCondLst>
                                        </p:cTn>
                                        <p:tgtEl>
                                          <p:spTgt spid="43"/>
                                        </p:tgtEl>
                                        <p:attrNameLst>
                                          <p:attrName>style.visibility</p:attrName>
                                        </p:attrNameLst>
                                      </p:cBhvr>
                                      <p:to>
                                        <p:strVal val="visible"/>
                                      </p:to>
                                    </p:set>
                                    <p:animEffect transition="in" filter="circle(out)">
                                      <p:cBhvr>
                                        <p:cTn id="171" dur="750"/>
                                        <p:tgtEl>
                                          <p:spTgt spid="43"/>
                                        </p:tgtEl>
                                      </p:cBhvr>
                                    </p:animEffect>
                                  </p:childTnLst>
                                </p:cTn>
                              </p:par>
                            </p:childTnLst>
                          </p:cTn>
                        </p:par>
                      </p:childTnLst>
                    </p:cTn>
                  </p:par>
                  <p:par>
                    <p:cTn id="172" fill="hold">
                      <p:stCondLst>
                        <p:cond delay="indefinite"/>
                      </p:stCondLst>
                      <p:childTnLst>
                        <p:par>
                          <p:cTn id="173" fill="hold">
                            <p:stCondLst>
                              <p:cond delay="0"/>
                            </p:stCondLst>
                            <p:childTnLst>
                              <p:par>
                                <p:cTn id="174" presetID="55" presetClass="entr" presetSubtype="0" fill="hold" grpId="0" nodeType="clickEffect">
                                  <p:stCondLst>
                                    <p:cond delay="0"/>
                                  </p:stCondLst>
                                  <p:childTnLst>
                                    <p:set>
                                      <p:cBhvr>
                                        <p:cTn id="175" dur="1" fill="hold">
                                          <p:stCondLst>
                                            <p:cond delay="0"/>
                                          </p:stCondLst>
                                        </p:cTn>
                                        <p:tgtEl>
                                          <p:spTgt spid="60"/>
                                        </p:tgtEl>
                                        <p:attrNameLst>
                                          <p:attrName>style.visibility</p:attrName>
                                        </p:attrNameLst>
                                      </p:cBhvr>
                                      <p:to>
                                        <p:strVal val="visible"/>
                                      </p:to>
                                    </p:set>
                                    <p:anim calcmode="lin" valueType="num">
                                      <p:cBhvr>
                                        <p:cTn id="176" dur="1000" fill="hold"/>
                                        <p:tgtEl>
                                          <p:spTgt spid="60"/>
                                        </p:tgtEl>
                                        <p:attrNameLst>
                                          <p:attrName>ppt_w</p:attrName>
                                        </p:attrNameLst>
                                      </p:cBhvr>
                                      <p:tavLst>
                                        <p:tav tm="0">
                                          <p:val>
                                            <p:strVal val="#ppt_w*0.70"/>
                                          </p:val>
                                        </p:tav>
                                        <p:tav tm="100000">
                                          <p:val>
                                            <p:strVal val="#ppt_w"/>
                                          </p:val>
                                        </p:tav>
                                      </p:tavLst>
                                    </p:anim>
                                    <p:anim calcmode="lin" valueType="num">
                                      <p:cBhvr>
                                        <p:cTn id="177" dur="1000" fill="hold"/>
                                        <p:tgtEl>
                                          <p:spTgt spid="60"/>
                                        </p:tgtEl>
                                        <p:attrNameLst>
                                          <p:attrName>ppt_h</p:attrName>
                                        </p:attrNameLst>
                                      </p:cBhvr>
                                      <p:tavLst>
                                        <p:tav tm="0">
                                          <p:val>
                                            <p:strVal val="#ppt_h"/>
                                          </p:val>
                                        </p:tav>
                                        <p:tav tm="100000">
                                          <p:val>
                                            <p:strVal val="#ppt_h"/>
                                          </p:val>
                                        </p:tav>
                                      </p:tavLst>
                                    </p:anim>
                                    <p:animEffect transition="in" filter="fade">
                                      <p:cBhvr>
                                        <p:cTn id="178" dur="1000"/>
                                        <p:tgtEl>
                                          <p:spTgt spid="60"/>
                                        </p:tgtEl>
                                      </p:cBhvr>
                                    </p:animEffect>
                                  </p:childTnLst>
                                </p:cTn>
                              </p:par>
                            </p:childTnLst>
                          </p:cTn>
                        </p:par>
                        <p:par>
                          <p:cTn id="179" fill="hold">
                            <p:stCondLst>
                              <p:cond delay="1000"/>
                            </p:stCondLst>
                            <p:childTnLst>
                              <p:par>
                                <p:cTn id="180" presetID="13" presetClass="entr" presetSubtype="32" fill="hold" grpId="0" nodeType="afterEffect">
                                  <p:stCondLst>
                                    <p:cond delay="0"/>
                                  </p:stCondLst>
                                  <p:childTnLst>
                                    <p:set>
                                      <p:cBhvr>
                                        <p:cTn id="181" dur="1" fill="hold">
                                          <p:stCondLst>
                                            <p:cond delay="0"/>
                                          </p:stCondLst>
                                        </p:cTn>
                                        <p:tgtEl>
                                          <p:spTgt spid="61"/>
                                        </p:tgtEl>
                                        <p:attrNameLst>
                                          <p:attrName>style.visibility</p:attrName>
                                        </p:attrNameLst>
                                      </p:cBhvr>
                                      <p:to>
                                        <p:strVal val="visible"/>
                                      </p:to>
                                    </p:set>
                                    <p:animEffect transition="in" filter="plus(out)">
                                      <p:cBhvr>
                                        <p:cTn id="182" dur="7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animBg="1"/>
      <p:bldP spid="21" grpId="0" animBg="1"/>
      <p:bldP spid="22" grpId="0" animBg="1"/>
      <p:bldP spid="29" grpId="0" animBg="1"/>
      <p:bldP spid="35" grpId="0" animBg="1"/>
      <p:bldP spid="39" grpId="0" animBg="1"/>
      <p:bldP spid="43" grpId="0" animBg="1"/>
      <p:bldP spid="45" grpId="0" animBg="1"/>
      <p:bldP spid="46" grpId="0" animBg="1"/>
      <p:bldP spid="60" grpId="0" animBg="1"/>
      <p:bldP spid="6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p:cNvSpPr>
            <a:spLocks noChangeAspect="1"/>
          </p:cNvSpPr>
          <p:nvPr/>
        </p:nvSpPr>
        <p:spPr>
          <a:xfrm>
            <a:off x="6637866" y="2046816"/>
            <a:ext cx="2520000" cy="2520000"/>
          </a:xfrm>
          <a:prstGeom prst="ellipse">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7434359" y="2255223"/>
            <a:ext cx="1058333" cy="523220"/>
          </a:xfrm>
          <a:prstGeom prst="rect">
            <a:avLst/>
          </a:prstGeom>
          <a:noFill/>
        </p:spPr>
        <p:txBody>
          <a:bodyPr wrap="square" rtlCol="0" anchor="ctr">
            <a:spAutoFit/>
          </a:bodyPr>
          <a:lstStyle>
            <a:defPPr>
              <a:defRPr lang="en-US"/>
            </a:defPPr>
            <a:lvl1pPr algn="ctr">
              <a:defRPr kumimoji="1" sz="2800" b="1" u="sng">
                <a:latin typeface="HGP平成明朝体W9" panose="02020A00000000000000" pitchFamily="18" charset="-128"/>
                <a:ea typeface="HGP平成明朝体W9" panose="02020A00000000000000" pitchFamily="18" charset="-128"/>
              </a:defRPr>
            </a:lvl1pPr>
          </a:lstStyle>
          <a:p>
            <a:r>
              <a:rPr lang="ja-JP" altLang="en-US" dirty="0"/>
              <a:t>友 愛</a:t>
            </a:r>
          </a:p>
        </p:txBody>
      </p:sp>
      <p:sp>
        <p:nvSpPr>
          <p:cNvPr id="4" name="テキスト ボックス 3"/>
          <p:cNvSpPr txBox="1"/>
          <p:nvPr/>
        </p:nvSpPr>
        <p:spPr>
          <a:xfrm>
            <a:off x="6897741" y="3062134"/>
            <a:ext cx="2000250" cy="400110"/>
          </a:xfrm>
          <a:prstGeom prst="rect">
            <a:avLst/>
          </a:prstGeom>
          <a:noFill/>
        </p:spPr>
        <p:txBody>
          <a:bodyPr wrap="square" rtlCol="0" anchor="ctr">
            <a:spAutoFit/>
          </a:bodyPr>
          <a:lstStyle/>
          <a:p>
            <a:pPr algn="ctr"/>
            <a:r>
              <a:rPr kumimoji="1" lang="ja-JP" altLang="en-US" sz="2000" dirty="0"/>
              <a:t>クラブ内運営</a:t>
            </a:r>
          </a:p>
        </p:txBody>
      </p:sp>
      <p:sp>
        <p:nvSpPr>
          <p:cNvPr id="5" name="テキスト ボックス 4"/>
          <p:cNvSpPr txBox="1"/>
          <p:nvPr/>
        </p:nvSpPr>
        <p:spPr>
          <a:xfrm>
            <a:off x="7121578" y="3614420"/>
            <a:ext cx="1552575" cy="400110"/>
          </a:xfrm>
          <a:prstGeom prst="rect">
            <a:avLst/>
          </a:prstGeom>
          <a:noFill/>
        </p:spPr>
        <p:txBody>
          <a:bodyPr wrap="square" rtlCol="0" anchor="ctr">
            <a:spAutoFit/>
          </a:bodyPr>
          <a:lstStyle>
            <a:defPPr>
              <a:defRPr lang="en-US"/>
            </a:defPPr>
            <a:lvl1pPr algn="ctr">
              <a:defRPr kumimoji="1" sz="2000"/>
            </a:lvl1pPr>
          </a:lstStyle>
          <a:p>
            <a:r>
              <a:rPr lang="ja-JP" altLang="en-US" dirty="0"/>
              <a:t>例会重視</a:t>
            </a:r>
          </a:p>
        </p:txBody>
      </p:sp>
      <p:sp>
        <p:nvSpPr>
          <p:cNvPr id="6" name="円/楕円 5"/>
          <p:cNvSpPr>
            <a:spLocks noChangeAspect="1"/>
          </p:cNvSpPr>
          <p:nvPr/>
        </p:nvSpPr>
        <p:spPr>
          <a:xfrm>
            <a:off x="3046941" y="2046816"/>
            <a:ext cx="2520000" cy="2520000"/>
          </a:xfrm>
          <a:prstGeom prst="ellipse">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502078" y="2268231"/>
            <a:ext cx="1609725" cy="523220"/>
          </a:xfrm>
          <a:prstGeom prst="rect">
            <a:avLst/>
          </a:prstGeom>
          <a:noFill/>
        </p:spPr>
        <p:txBody>
          <a:bodyPr wrap="square" rtlCol="0" anchor="ctr">
            <a:spAutoFit/>
          </a:bodyPr>
          <a:lstStyle>
            <a:defPPr>
              <a:defRPr lang="en-US"/>
            </a:defPPr>
            <a:lvl1pPr algn="ctr">
              <a:defRPr kumimoji="1" sz="2400" u="sng">
                <a:latin typeface="HGP平成明朝体W9" panose="02020A00000000000000" pitchFamily="18" charset="-128"/>
                <a:ea typeface="HGP平成明朝体W9" panose="02020A00000000000000" pitchFamily="18" charset="-128"/>
              </a:defRPr>
            </a:lvl1pPr>
          </a:lstStyle>
          <a:p>
            <a:r>
              <a:rPr lang="ja-JP" altLang="en-US" sz="2800" b="1" dirty="0"/>
              <a:t>奉 仕</a:t>
            </a:r>
          </a:p>
        </p:txBody>
      </p:sp>
      <p:sp>
        <p:nvSpPr>
          <p:cNvPr id="8" name="テキスト ボックス 7"/>
          <p:cNvSpPr txBox="1"/>
          <p:nvPr/>
        </p:nvSpPr>
        <p:spPr>
          <a:xfrm>
            <a:off x="2946203" y="3028890"/>
            <a:ext cx="2721474" cy="400110"/>
          </a:xfrm>
          <a:prstGeom prst="rect">
            <a:avLst/>
          </a:prstGeom>
          <a:noFill/>
        </p:spPr>
        <p:txBody>
          <a:bodyPr wrap="square" rtlCol="0" anchor="ctr">
            <a:spAutoFit/>
          </a:bodyPr>
          <a:lstStyle>
            <a:defPPr>
              <a:defRPr lang="en-US"/>
            </a:defPPr>
            <a:lvl1pPr algn="ctr">
              <a:defRPr kumimoji="1" sz="2000"/>
            </a:lvl1pPr>
          </a:lstStyle>
          <a:p>
            <a:r>
              <a:rPr lang="ja-JP" altLang="en-US" dirty="0"/>
              <a:t>地域コミュニケーション</a:t>
            </a:r>
          </a:p>
        </p:txBody>
      </p:sp>
      <p:sp>
        <p:nvSpPr>
          <p:cNvPr id="9" name="テキスト ボックス 8"/>
          <p:cNvSpPr txBox="1"/>
          <p:nvPr/>
        </p:nvSpPr>
        <p:spPr>
          <a:xfrm>
            <a:off x="3426407" y="3573470"/>
            <a:ext cx="1761066" cy="400110"/>
          </a:xfrm>
          <a:prstGeom prst="rect">
            <a:avLst/>
          </a:prstGeom>
          <a:noFill/>
        </p:spPr>
        <p:txBody>
          <a:bodyPr wrap="square" rtlCol="0" anchor="ctr">
            <a:spAutoFit/>
          </a:bodyPr>
          <a:lstStyle>
            <a:defPPr>
              <a:defRPr lang="en-US"/>
            </a:defPPr>
            <a:lvl1pPr algn="ctr">
              <a:defRPr kumimoji="1" sz="2000"/>
            </a:lvl1pPr>
          </a:lstStyle>
          <a:p>
            <a:r>
              <a:rPr lang="ja-JP" altLang="en-US" dirty="0"/>
              <a:t>人道的視野</a:t>
            </a:r>
          </a:p>
        </p:txBody>
      </p:sp>
      <p:grpSp>
        <p:nvGrpSpPr>
          <p:cNvPr id="15" name="グループ化 14">
            <a:extLst>
              <a:ext uri="{FF2B5EF4-FFF2-40B4-BE49-F238E27FC236}">
                <a16:creationId xmlns="" xmlns:a16="http://schemas.microsoft.com/office/drawing/2014/main" id="{094C5215-933F-462D-97B1-278870A8E781}"/>
              </a:ext>
            </a:extLst>
          </p:cNvPr>
          <p:cNvGrpSpPr/>
          <p:nvPr/>
        </p:nvGrpSpPr>
        <p:grpSpPr>
          <a:xfrm>
            <a:off x="2419350" y="4585867"/>
            <a:ext cx="7343775" cy="843384"/>
            <a:chOff x="2419350" y="4585867"/>
            <a:chExt cx="7343775" cy="843384"/>
          </a:xfrm>
        </p:grpSpPr>
        <p:sp>
          <p:nvSpPr>
            <p:cNvPr id="10" name="正方形/長方形 9"/>
            <p:cNvSpPr/>
            <p:nvPr/>
          </p:nvSpPr>
          <p:spPr>
            <a:xfrm>
              <a:off x="2419350" y="4585867"/>
              <a:ext cx="7343775" cy="239184"/>
            </a:xfrm>
            <a:prstGeom prst="rect">
              <a:avLst/>
            </a:prstGeom>
            <a:solidFill>
              <a:schemeClr val="accent6">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二等辺三角形 10"/>
            <p:cNvSpPr/>
            <p:nvPr/>
          </p:nvSpPr>
          <p:spPr>
            <a:xfrm>
              <a:off x="5826707" y="4844102"/>
              <a:ext cx="529059" cy="585149"/>
            </a:xfrm>
            <a:prstGeom prst="triangle">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 xmlns:a16="http://schemas.microsoft.com/office/drawing/2014/main" id="{624D3183-9C66-4BB8-9032-558B6256D12E}"/>
              </a:ext>
            </a:extLst>
          </p:cNvPr>
          <p:cNvGrpSpPr/>
          <p:nvPr/>
        </p:nvGrpSpPr>
        <p:grpSpPr>
          <a:xfrm>
            <a:off x="1071866" y="351910"/>
            <a:ext cx="9400234" cy="756000"/>
            <a:chOff x="1799999" y="360000"/>
            <a:chExt cx="9400234" cy="756000"/>
          </a:xfrm>
        </p:grpSpPr>
        <p:sp>
          <p:nvSpPr>
            <p:cNvPr id="13" name="Rectangle 2">
              <a:extLst>
                <a:ext uri="{FF2B5EF4-FFF2-40B4-BE49-F238E27FC236}">
                  <a16:creationId xmlns="" xmlns:a16="http://schemas.microsoft.com/office/drawing/2014/main" id="{ED41DCEC-D933-4654-94BB-B1CA89742B36}"/>
                </a:ext>
              </a:extLst>
            </p:cNvPr>
            <p:cNvSpPr txBox="1">
              <a:spLocks noChangeArrowheads="1"/>
            </p:cNvSpPr>
            <p:nvPr/>
          </p:nvSpPr>
          <p:spPr bwMode="auto">
            <a:xfrm>
              <a:off x="1799999" y="360000"/>
              <a:ext cx="9000000" cy="720000"/>
            </a:xfrm>
            <a:prstGeom prst="rect">
              <a:avLst/>
            </a:prstGeom>
            <a:gradFill flip="none" rotWithShape="1">
              <a:gsLst>
                <a:gs pos="0">
                  <a:srgbClr val="A666E1">
                    <a:shade val="30000"/>
                    <a:satMod val="115000"/>
                  </a:srgbClr>
                </a:gs>
                <a:gs pos="50000">
                  <a:srgbClr val="A666E1">
                    <a:shade val="67500"/>
                    <a:satMod val="115000"/>
                  </a:srgbClr>
                </a:gs>
                <a:gs pos="100000">
                  <a:srgbClr val="A666E1">
                    <a:shade val="100000"/>
                    <a:satMod val="115000"/>
                  </a:srgbClr>
                </a:gs>
              </a:gsLst>
              <a:path path="circle">
                <a:fillToRect r="100000" b="100000"/>
              </a:path>
              <a:tileRect l="-100000" t="-100000"/>
            </a:gradFill>
            <a:ln w="28575" cap="rnd" cmpd="sng" algn="ctr">
              <a:solidFill>
                <a:sysClr val="windowText" lastClr="000000"/>
              </a:solidFill>
              <a:prstDash val="solid"/>
            </a:ln>
            <a:effectLst/>
          </p:spPr>
          <p:txBody>
            <a:bodyPr vert="horz" lIns="91440" tIns="45720" rIns="91440" bIns="45720" rtlCol="0" anchor="ctr">
              <a:normAutofit fontScale="97500"/>
            </a:bodyPr>
            <a:lstStyle>
              <a:lvl1pPr>
                <a:spcBef>
                  <a:spcPct val="0"/>
                </a:spcBef>
                <a:buNone/>
                <a:defRPr kumimoji="1" sz="3200" cap="none">
                  <a:ln w="3175" cmpd="sng">
                    <a:noFill/>
                  </a:ln>
                  <a:solidFill>
                    <a:schemeClr val="lt1"/>
                  </a:solidFill>
                  <a:effectLst/>
                </a:defRPr>
              </a:lvl1pPr>
              <a:lvl2pPr>
                <a:defRPr kumimoji="1">
                  <a:solidFill>
                    <a:schemeClr val="lt1"/>
                  </a:solidFill>
                </a:defRPr>
              </a:lvl2pPr>
              <a:lvl3pPr>
                <a:defRPr kumimoji="1">
                  <a:solidFill>
                    <a:schemeClr val="lt1"/>
                  </a:solidFill>
                </a:defRPr>
              </a:lvl3pPr>
              <a:lvl4pPr>
                <a:defRPr kumimoji="1">
                  <a:solidFill>
                    <a:schemeClr val="lt1"/>
                  </a:solidFill>
                </a:defRPr>
              </a:lvl4pPr>
              <a:lvl5pPr>
                <a:defRPr kumimoji="1">
                  <a:solidFill>
                    <a:schemeClr val="lt1"/>
                  </a:solidFill>
                </a:defRPr>
              </a:lvl5pPr>
              <a:lvl6pPr>
                <a:defRPr kumimoji="1">
                  <a:solidFill>
                    <a:schemeClr val="lt1"/>
                  </a:solidFill>
                </a:defRPr>
              </a:lvl6pPr>
              <a:lvl7pPr>
                <a:defRPr kumimoji="1">
                  <a:solidFill>
                    <a:schemeClr val="lt1"/>
                  </a:solidFill>
                </a:defRPr>
              </a:lvl7pPr>
              <a:lvl8pPr>
                <a:defRPr kumimoji="1">
                  <a:solidFill>
                    <a:schemeClr val="lt1"/>
                  </a:solidFill>
                </a:defRPr>
              </a:lvl8pPr>
              <a:lvl9pPr>
                <a:defRPr kumimoji="1">
                  <a:solidFill>
                    <a:schemeClr val="lt1"/>
                  </a:solidFill>
                </a:defRPr>
              </a:lvl9pPr>
            </a:lstStyle>
            <a:p>
              <a:pPr defTabSz="914400"/>
              <a:r>
                <a:rPr lang="ja-JP" altLang="en-US" sz="4000" b="1" kern="0" dirty="0">
                  <a:solidFill>
                    <a:prstClr val="white"/>
                  </a:solidFill>
                </a:rPr>
                <a:t>　従来のクラブ運営</a:t>
              </a:r>
              <a:endParaRPr lang="ja-JP" altLang="en-US" sz="4000" dirty="0"/>
            </a:p>
          </p:txBody>
        </p:sp>
        <p:pic>
          <p:nvPicPr>
            <p:cNvPr id="14" name="図 13">
              <a:extLst>
                <a:ext uri="{FF2B5EF4-FFF2-40B4-BE49-F238E27FC236}">
                  <a16:creationId xmlns="" xmlns:a16="http://schemas.microsoft.com/office/drawing/2014/main" id="{D6DC4AA6-37D1-46B5-A988-DA4DC267B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9764" y="360000"/>
              <a:ext cx="800469" cy="756000"/>
            </a:xfrm>
            <a:prstGeom prst="rect">
              <a:avLst/>
            </a:prstGeom>
          </p:spPr>
        </p:pic>
      </p:grpSp>
    </p:spTree>
    <p:extLst>
      <p:ext uri="{BB962C8B-B14F-4D97-AF65-F5344CB8AC3E}">
        <p14:creationId xmlns:p14="http://schemas.microsoft.com/office/powerpoint/2010/main" val="237919519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out)">
                                      <p:cBhvr>
                                        <p:cTn id="16" dur="1000"/>
                                        <p:tgtEl>
                                          <p:spTgt spid="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Vertical)">
                                      <p:cBhvr>
                                        <p:cTn id="25" dur="500"/>
                                        <p:tgtEl>
                                          <p:spTgt spid="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outVertical)">
                                      <p:cBhvr>
                                        <p:cTn id="34" dur="500"/>
                                        <p:tgtEl>
                                          <p:spTgt spid="4"/>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animBg="1"/>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a:extLst>
              <a:ext uri="{FF2B5EF4-FFF2-40B4-BE49-F238E27FC236}">
                <a16:creationId xmlns="" xmlns:a16="http://schemas.microsoft.com/office/drawing/2014/main" id="{905EC3D0-9060-4014-A960-609B291B40A5}"/>
              </a:ext>
            </a:extLst>
          </p:cNvPr>
          <p:cNvGrpSpPr/>
          <p:nvPr/>
        </p:nvGrpSpPr>
        <p:grpSpPr>
          <a:xfrm>
            <a:off x="7190316" y="1951566"/>
            <a:ext cx="2160000" cy="2160000"/>
            <a:chOff x="7190316" y="1951566"/>
            <a:chExt cx="2160000" cy="2160000"/>
          </a:xfrm>
        </p:grpSpPr>
        <p:sp>
          <p:nvSpPr>
            <p:cNvPr id="2" name="円/楕円 1"/>
            <p:cNvSpPr>
              <a:spLocks noChangeAspect="1"/>
            </p:cNvSpPr>
            <p:nvPr/>
          </p:nvSpPr>
          <p:spPr>
            <a:xfrm>
              <a:off x="7190316" y="1951566"/>
              <a:ext cx="2160000" cy="2160000"/>
            </a:xfrm>
            <a:prstGeom prst="ellipse">
              <a:avLst/>
            </a:prstGeom>
            <a:solidFill>
              <a:srgbClr val="FFC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7717864" y="2076602"/>
              <a:ext cx="1058333" cy="523220"/>
            </a:xfrm>
            <a:prstGeom prst="rect">
              <a:avLst/>
            </a:prstGeom>
            <a:noFill/>
          </p:spPr>
          <p:txBody>
            <a:bodyPr wrap="square" rtlCol="0" anchor="ctr">
              <a:spAutoFit/>
            </a:bodyPr>
            <a:lstStyle>
              <a:defPPr>
                <a:defRPr lang="en-US"/>
              </a:defPPr>
              <a:lvl1pPr algn="ctr">
                <a:defRPr kumimoji="1" sz="2800" b="1" u="sng">
                  <a:latin typeface="HGP平成明朝体W9" panose="02020A00000000000000" pitchFamily="18" charset="-128"/>
                  <a:ea typeface="HGP平成明朝体W9" panose="02020A00000000000000" pitchFamily="18" charset="-128"/>
                </a:defRPr>
              </a:lvl1pPr>
            </a:lstStyle>
            <a:p>
              <a:r>
                <a:rPr lang="ja-JP" altLang="en-US" dirty="0"/>
                <a:t>友 愛</a:t>
              </a:r>
            </a:p>
          </p:txBody>
        </p:sp>
        <p:sp>
          <p:nvSpPr>
            <p:cNvPr id="4" name="テキスト ボックス 3"/>
            <p:cNvSpPr txBox="1"/>
            <p:nvPr/>
          </p:nvSpPr>
          <p:spPr>
            <a:xfrm>
              <a:off x="7270191" y="2787239"/>
              <a:ext cx="2000250" cy="400110"/>
            </a:xfrm>
            <a:prstGeom prst="rect">
              <a:avLst/>
            </a:prstGeom>
            <a:noFill/>
          </p:spPr>
          <p:txBody>
            <a:bodyPr wrap="square" rtlCol="0" anchor="ctr">
              <a:spAutoFit/>
            </a:bodyPr>
            <a:lstStyle/>
            <a:p>
              <a:pPr algn="ctr"/>
              <a:r>
                <a:rPr kumimoji="1" lang="ja-JP" altLang="en-US" sz="2000" dirty="0"/>
                <a:t>クラブ内運営</a:t>
              </a:r>
            </a:p>
          </p:txBody>
        </p:sp>
        <p:sp>
          <p:nvSpPr>
            <p:cNvPr id="5" name="テキスト ボックス 4"/>
            <p:cNvSpPr txBox="1"/>
            <p:nvPr/>
          </p:nvSpPr>
          <p:spPr>
            <a:xfrm>
              <a:off x="7470744" y="3471192"/>
              <a:ext cx="1552575" cy="400110"/>
            </a:xfrm>
            <a:prstGeom prst="rect">
              <a:avLst/>
            </a:prstGeom>
            <a:noFill/>
          </p:spPr>
          <p:txBody>
            <a:bodyPr wrap="square" rtlCol="0" anchor="ctr">
              <a:spAutoFit/>
            </a:bodyPr>
            <a:lstStyle>
              <a:defPPr>
                <a:defRPr lang="en-US"/>
              </a:defPPr>
              <a:lvl1pPr algn="ctr">
                <a:defRPr kumimoji="1" sz="2000"/>
              </a:lvl1pPr>
            </a:lstStyle>
            <a:p>
              <a:r>
                <a:rPr lang="ja-JP" altLang="en-US" dirty="0"/>
                <a:t>例会重視</a:t>
              </a:r>
            </a:p>
          </p:txBody>
        </p:sp>
      </p:grpSp>
      <p:grpSp>
        <p:nvGrpSpPr>
          <p:cNvPr id="18" name="グループ化 17">
            <a:extLst>
              <a:ext uri="{FF2B5EF4-FFF2-40B4-BE49-F238E27FC236}">
                <a16:creationId xmlns="" xmlns:a16="http://schemas.microsoft.com/office/drawing/2014/main" id="{B566DA77-BB80-42D5-8D35-6B674DD57C45}"/>
              </a:ext>
            </a:extLst>
          </p:cNvPr>
          <p:cNvGrpSpPr/>
          <p:nvPr/>
        </p:nvGrpSpPr>
        <p:grpSpPr>
          <a:xfrm>
            <a:off x="2499032" y="2080983"/>
            <a:ext cx="2880000" cy="2880000"/>
            <a:chOff x="2499032" y="2080983"/>
            <a:chExt cx="2880000" cy="2880000"/>
          </a:xfrm>
        </p:grpSpPr>
        <p:sp>
          <p:nvSpPr>
            <p:cNvPr id="6" name="円/楕円 5"/>
            <p:cNvSpPr>
              <a:spLocks noChangeAspect="1"/>
            </p:cNvSpPr>
            <p:nvPr/>
          </p:nvSpPr>
          <p:spPr>
            <a:xfrm>
              <a:off x="2499032" y="2080983"/>
              <a:ext cx="2880000" cy="2880000"/>
            </a:xfrm>
            <a:prstGeom prst="ellipse">
              <a:avLst/>
            </a:prstGeom>
            <a:solidFill>
              <a:srgbClr val="92D05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3134169" y="2339658"/>
              <a:ext cx="1609725" cy="523220"/>
            </a:xfrm>
            <a:prstGeom prst="rect">
              <a:avLst/>
            </a:prstGeom>
            <a:noFill/>
          </p:spPr>
          <p:txBody>
            <a:bodyPr wrap="square" rtlCol="0" anchor="ctr">
              <a:spAutoFit/>
            </a:bodyPr>
            <a:lstStyle>
              <a:defPPr>
                <a:defRPr lang="en-US"/>
              </a:defPPr>
              <a:lvl1pPr algn="ctr">
                <a:defRPr kumimoji="1" sz="2800" b="1" u="sng">
                  <a:latin typeface="HGP平成明朝体W9" panose="02020A00000000000000" pitchFamily="18" charset="-128"/>
                  <a:ea typeface="HGP平成明朝体W9" panose="02020A00000000000000" pitchFamily="18" charset="-128"/>
                </a:defRPr>
              </a:lvl1pPr>
            </a:lstStyle>
            <a:p>
              <a:r>
                <a:rPr lang="ja-JP" altLang="en-US" dirty="0"/>
                <a:t>奉 仕</a:t>
              </a:r>
            </a:p>
          </p:txBody>
        </p:sp>
        <p:sp>
          <p:nvSpPr>
            <p:cNvPr id="8" name="テキスト ボックス 7"/>
            <p:cNvSpPr txBox="1"/>
            <p:nvPr/>
          </p:nvSpPr>
          <p:spPr>
            <a:xfrm>
              <a:off x="2630974" y="3281127"/>
              <a:ext cx="2721474" cy="400110"/>
            </a:xfrm>
            <a:prstGeom prst="rect">
              <a:avLst/>
            </a:prstGeom>
            <a:noFill/>
          </p:spPr>
          <p:txBody>
            <a:bodyPr wrap="square" rtlCol="0" anchor="ctr">
              <a:spAutoFit/>
            </a:bodyPr>
            <a:lstStyle>
              <a:defPPr>
                <a:defRPr lang="en-US"/>
              </a:defPPr>
              <a:lvl1pPr algn="ctr">
                <a:defRPr kumimoji="1" sz="2000"/>
              </a:lvl1pPr>
            </a:lstStyle>
            <a:p>
              <a:r>
                <a:rPr lang="ja-JP" altLang="en-US" dirty="0"/>
                <a:t>地域コミュニケーション</a:t>
              </a:r>
            </a:p>
          </p:txBody>
        </p:sp>
        <p:sp>
          <p:nvSpPr>
            <p:cNvPr id="9" name="テキスト ボックス 8"/>
            <p:cNvSpPr txBox="1"/>
            <p:nvPr/>
          </p:nvSpPr>
          <p:spPr>
            <a:xfrm>
              <a:off x="3058498" y="3921000"/>
              <a:ext cx="1761066" cy="400110"/>
            </a:xfrm>
            <a:prstGeom prst="rect">
              <a:avLst/>
            </a:prstGeom>
            <a:noFill/>
          </p:spPr>
          <p:txBody>
            <a:bodyPr wrap="square" rtlCol="0" anchor="ctr">
              <a:spAutoFit/>
            </a:bodyPr>
            <a:lstStyle>
              <a:defPPr>
                <a:defRPr lang="en-US"/>
              </a:defPPr>
              <a:lvl1pPr algn="ctr">
                <a:defRPr kumimoji="1" sz="2000"/>
              </a:lvl1pPr>
            </a:lstStyle>
            <a:p>
              <a:r>
                <a:rPr lang="ja-JP" altLang="en-US" dirty="0"/>
                <a:t>人道的視野</a:t>
              </a:r>
            </a:p>
          </p:txBody>
        </p:sp>
      </p:grpSp>
      <p:grpSp>
        <p:nvGrpSpPr>
          <p:cNvPr id="17" name="グループ化 16">
            <a:extLst>
              <a:ext uri="{FF2B5EF4-FFF2-40B4-BE49-F238E27FC236}">
                <a16:creationId xmlns="" xmlns:a16="http://schemas.microsoft.com/office/drawing/2014/main" id="{483F9751-7381-4C99-8B9A-EAA1ECE45312}"/>
              </a:ext>
            </a:extLst>
          </p:cNvPr>
          <p:cNvGrpSpPr/>
          <p:nvPr/>
        </p:nvGrpSpPr>
        <p:grpSpPr>
          <a:xfrm>
            <a:off x="2290304" y="4617807"/>
            <a:ext cx="7343775" cy="805284"/>
            <a:chOff x="2453447" y="5776297"/>
            <a:chExt cx="7343775" cy="805284"/>
          </a:xfrm>
        </p:grpSpPr>
        <p:sp>
          <p:nvSpPr>
            <p:cNvPr id="10" name="正方形/長方形 9"/>
            <p:cNvSpPr/>
            <p:nvPr/>
          </p:nvSpPr>
          <p:spPr>
            <a:xfrm rot="20934478">
              <a:off x="2453447" y="5776297"/>
              <a:ext cx="7343775" cy="239184"/>
            </a:xfrm>
            <a:prstGeom prst="rect">
              <a:avLst/>
            </a:prstGeom>
            <a:solidFill>
              <a:schemeClr val="accent6">
                <a:lumMod val="60000"/>
                <a:lumOff val="4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二等辺三角形 10"/>
            <p:cNvSpPr/>
            <p:nvPr/>
          </p:nvSpPr>
          <p:spPr>
            <a:xfrm>
              <a:off x="5860804" y="5996432"/>
              <a:ext cx="529059" cy="585149"/>
            </a:xfrm>
            <a:prstGeom prst="triangle">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 xmlns:a16="http://schemas.microsoft.com/office/drawing/2014/main" id="{9E34163F-3EBA-4FA9-A74F-58839E957EBF}"/>
              </a:ext>
            </a:extLst>
          </p:cNvPr>
          <p:cNvGrpSpPr/>
          <p:nvPr/>
        </p:nvGrpSpPr>
        <p:grpSpPr>
          <a:xfrm>
            <a:off x="1071866" y="351910"/>
            <a:ext cx="9400234" cy="756000"/>
            <a:chOff x="1799999" y="360000"/>
            <a:chExt cx="9400234" cy="756000"/>
          </a:xfrm>
        </p:grpSpPr>
        <p:sp>
          <p:nvSpPr>
            <p:cNvPr id="13" name="Rectangle 2">
              <a:extLst>
                <a:ext uri="{FF2B5EF4-FFF2-40B4-BE49-F238E27FC236}">
                  <a16:creationId xmlns="" xmlns:a16="http://schemas.microsoft.com/office/drawing/2014/main" id="{AD8A371C-40DA-44E8-AF1C-B5D3940D5858}"/>
                </a:ext>
              </a:extLst>
            </p:cNvPr>
            <p:cNvSpPr txBox="1">
              <a:spLocks noChangeArrowheads="1"/>
            </p:cNvSpPr>
            <p:nvPr/>
          </p:nvSpPr>
          <p:spPr bwMode="auto">
            <a:xfrm>
              <a:off x="1799999" y="360000"/>
              <a:ext cx="9000000" cy="720000"/>
            </a:xfrm>
            <a:prstGeom prst="rect">
              <a:avLst/>
            </a:prstGeom>
            <a:gradFill flip="none" rotWithShape="1">
              <a:gsLst>
                <a:gs pos="0">
                  <a:srgbClr val="A666E1">
                    <a:shade val="30000"/>
                    <a:satMod val="115000"/>
                  </a:srgbClr>
                </a:gs>
                <a:gs pos="50000">
                  <a:srgbClr val="A666E1">
                    <a:shade val="67500"/>
                    <a:satMod val="115000"/>
                  </a:srgbClr>
                </a:gs>
                <a:gs pos="100000">
                  <a:srgbClr val="A666E1">
                    <a:shade val="100000"/>
                    <a:satMod val="115000"/>
                  </a:srgbClr>
                </a:gs>
              </a:gsLst>
              <a:path path="circle">
                <a:fillToRect r="100000" b="100000"/>
              </a:path>
              <a:tileRect l="-100000" t="-100000"/>
            </a:gradFill>
            <a:ln w="28575" cap="rnd" cmpd="sng" algn="ctr">
              <a:solidFill>
                <a:sysClr val="windowText" lastClr="000000"/>
              </a:solidFill>
              <a:prstDash val="solid"/>
            </a:ln>
            <a:effectLst/>
          </p:spPr>
          <p:txBody>
            <a:bodyPr vert="horz" lIns="91440" tIns="45720" rIns="91440" bIns="45720" rtlCol="0" anchor="ctr">
              <a:normAutofit fontScale="97500"/>
            </a:bodyPr>
            <a:lstStyle>
              <a:lvl1pPr>
                <a:spcBef>
                  <a:spcPct val="0"/>
                </a:spcBef>
                <a:buNone/>
                <a:defRPr kumimoji="1" sz="3200" cap="none">
                  <a:ln w="3175" cmpd="sng">
                    <a:noFill/>
                  </a:ln>
                  <a:solidFill>
                    <a:schemeClr val="lt1"/>
                  </a:solidFill>
                  <a:effectLst/>
                </a:defRPr>
              </a:lvl1pPr>
              <a:lvl2pPr>
                <a:defRPr kumimoji="1">
                  <a:solidFill>
                    <a:schemeClr val="lt1"/>
                  </a:solidFill>
                </a:defRPr>
              </a:lvl2pPr>
              <a:lvl3pPr>
                <a:defRPr kumimoji="1">
                  <a:solidFill>
                    <a:schemeClr val="lt1"/>
                  </a:solidFill>
                </a:defRPr>
              </a:lvl3pPr>
              <a:lvl4pPr>
                <a:defRPr kumimoji="1">
                  <a:solidFill>
                    <a:schemeClr val="lt1"/>
                  </a:solidFill>
                </a:defRPr>
              </a:lvl4pPr>
              <a:lvl5pPr>
                <a:defRPr kumimoji="1">
                  <a:solidFill>
                    <a:schemeClr val="lt1"/>
                  </a:solidFill>
                </a:defRPr>
              </a:lvl5pPr>
              <a:lvl6pPr>
                <a:defRPr kumimoji="1">
                  <a:solidFill>
                    <a:schemeClr val="lt1"/>
                  </a:solidFill>
                </a:defRPr>
              </a:lvl6pPr>
              <a:lvl7pPr>
                <a:defRPr kumimoji="1">
                  <a:solidFill>
                    <a:schemeClr val="lt1"/>
                  </a:solidFill>
                </a:defRPr>
              </a:lvl7pPr>
              <a:lvl8pPr>
                <a:defRPr kumimoji="1">
                  <a:solidFill>
                    <a:schemeClr val="lt1"/>
                  </a:solidFill>
                </a:defRPr>
              </a:lvl8pPr>
              <a:lvl9pPr>
                <a:defRPr kumimoji="1">
                  <a:solidFill>
                    <a:schemeClr val="lt1"/>
                  </a:solidFill>
                </a:defRPr>
              </a:lvl9pPr>
            </a:lstStyle>
            <a:p>
              <a:pPr defTabSz="914400"/>
              <a:r>
                <a:rPr lang="ja-JP" altLang="en-US" sz="4000" b="1" kern="0" dirty="0">
                  <a:solidFill>
                    <a:prstClr val="white"/>
                  </a:solidFill>
                </a:rPr>
                <a:t>　ＬＣＩフォワードでのクラブ運営</a:t>
              </a:r>
              <a:endParaRPr lang="ja-JP" altLang="en-US" sz="4000" dirty="0"/>
            </a:p>
          </p:txBody>
        </p:sp>
        <p:pic>
          <p:nvPicPr>
            <p:cNvPr id="14" name="図 13">
              <a:extLst>
                <a:ext uri="{FF2B5EF4-FFF2-40B4-BE49-F238E27FC236}">
                  <a16:creationId xmlns="" xmlns:a16="http://schemas.microsoft.com/office/drawing/2014/main" id="{CCEF64A4-D146-4BBC-A38B-C953CF511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9764" y="360000"/>
              <a:ext cx="800469" cy="756000"/>
            </a:xfrm>
            <a:prstGeom prst="rect">
              <a:avLst/>
            </a:prstGeom>
          </p:spPr>
        </p:pic>
      </p:grpSp>
    </p:spTree>
    <p:extLst>
      <p:ext uri="{BB962C8B-B14F-4D97-AF65-F5344CB8AC3E}">
        <p14:creationId xmlns:p14="http://schemas.microsoft.com/office/powerpoint/2010/main" val="30015686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80">
                                          <p:stCondLst>
                                            <p:cond delay="0"/>
                                          </p:stCondLst>
                                        </p:cTn>
                                        <p:tgtEl>
                                          <p:spTgt spid="18"/>
                                        </p:tgtEl>
                                      </p:cBhvr>
                                    </p:animEffect>
                                    <p:anim calcmode="lin" valueType="num">
                                      <p:cBhvr>
                                        <p:cTn id="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8" dur="26">
                                          <p:stCondLst>
                                            <p:cond delay="650"/>
                                          </p:stCondLst>
                                        </p:cTn>
                                        <p:tgtEl>
                                          <p:spTgt spid="18"/>
                                        </p:tgtEl>
                                      </p:cBhvr>
                                      <p:to x="100000" y="60000"/>
                                    </p:animScale>
                                    <p:animScale>
                                      <p:cBhvr>
                                        <p:cTn id="19" dur="166" decel="50000">
                                          <p:stCondLst>
                                            <p:cond delay="676"/>
                                          </p:stCondLst>
                                        </p:cTn>
                                        <p:tgtEl>
                                          <p:spTgt spid="18"/>
                                        </p:tgtEl>
                                      </p:cBhvr>
                                      <p:to x="100000" y="100000"/>
                                    </p:animScale>
                                    <p:animScale>
                                      <p:cBhvr>
                                        <p:cTn id="20" dur="26">
                                          <p:stCondLst>
                                            <p:cond delay="1312"/>
                                          </p:stCondLst>
                                        </p:cTn>
                                        <p:tgtEl>
                                          <p:spTgt spid="18"/>
                                        </p:tgtEl>
                                      </p:cBhvr>
                                      <p:to x="100000" y="80000"/>
                                    </p:animScale>
                                    <p:animScale>
                                      <p:cBhvr>
                                        <p:cTn id="21" dur="166" decel="50000">
                                          <p:stCondLst>
                                            <p:cond delay="1338"/>
                                          </p:stCondLst>
                                        </p:cTn>
                                        <p:tgtEl>
                                          <p:spTgt spid="18"/>
                                        </p:tgtEl>
                                      </p:cBhvr>
                                      <p:to x="100000" y="100000"/>
                                    </p:animScale>
                                    <p:animScale>
                                      <p:cBhvr>
                                        <p:cTn id="22" dur="26">
                                          <p:stCondLst>
                                            <p:cond delay="1642"/>
                                          </p:stCondLst>
                                        </p:cTn>
                                        <p:tgtEl>
                                          <p:spTgt spid="18"/>
                                        </p:tgtEl>
                                      </p:cBhvr>
                                      <p:to x="100000" y="90000"/>
                                    </p:animScale>
                                    <p:animScale>
                                      <p:cBhvr>
                                        <p:cTn id="23" dur="166" decel="50000">
                                          <p:stCondLst>
                                            <p:cond delay="1668"/>
                                          </p:stCondLst>
                                        </p:cTn>
                                        <p:tgtEl>
                                          <p:spTgt spid="18"/>
                                        </p:tgtEl>
                                      </p:cBhvr>
                                      <p:to x="100000" y="100000"/>
                                    </p:animScale>
                                    <p:animScale>
                                      <p:cBhvr>
                                        <p:cTn id="24" dur="26">
                                          <p:stCondLst>
                                            <p:cond delay="1808"/>
                                          </p:stCondLst>
                                        </p:cTn>
                                        <p:tgtEl>
                                          <p:spTgt spid="18"/>
                                        </p:tgtEl>
                                      </p:cBhvr>
                                      <p:to x="100000" y="95000"/>
                                    </p:animScale>
                                    <p:animScale>
                                      <p:cBhvr>
                                        <p:cTn id="25" dur="166" decel="50000">
                                          <p:stCondLst>
                                            <p:cond delay="1834"/>
                                          </p:stCondLst>
                                        </p:cTn>
                                        <p:tgtEl>
                                          <p:spTgt spid="1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9" presetClass="entr" presetSubtype="0" decel="10000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 calcmode="lin" valueType="num">
                                      <p:cBhvr>
                                        <p:cTn id="32" dur="500" fill="hold"/>
                                        <p:tgtEl>
                                          <p:spTgt spid="19"/>
                                        </p:tgtEl>
                                        <p:attrNameLst>
                                          <p:attrName>style.rotation</p:attrName>
                                        </p:attrNameLst>
                                      </p:cBhvr>
                                      <p:tavLst>
                                        <p:tav tm="0">
                                          <p:val>
                                            <p:fltVal val="360"/>
                                          </p:val>
                                        </p:tav>
                                        <p:tav tm="100000">
                                          <p:val>
                                            <p:fltVal val="0"/>
                                          </p:val>
                                        </p:tav>
                                      </p:tavLst>
                                    </p:anim>
                                    <p:animEffect transition="in" filter="fade">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p:cNvSpPr>
            <a:spLocks noChangeAspect="1"/>
          </p:cNvSpPr>
          <p:nvPr/>
        </p:nvSpPr>
        <p:spPr>
          <a:xfrm>
            <a:off x="6666598" y="220784"/>
            <a:ext cx="2160000" cy="216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720344" y="875443"/>
            <a:ext cx="2052504" cy="646331"/>
          </a:xfrm>
          <a:prstGeom prst="rect">
            <a:avLst/>
          </a:prstGeom>
          <a:noFill/>
        </p:spPr>
        <p:txBody>
          <a:bodyPr wrap="square" rtlCol="0">
            <a:spAutoFit/>
          </a:bodyPr>
          <a:lstStyle/>
          <a:p>
            <a:r>
              <a:rPr kumimoji="1" lang="ja-JP" altLang="en-US" dirty="0"/>
              <a:t>地域・地元にとって</a:t>
            </a:r>
          </a:p>
          <a:p>
            <a:r>
              <a:rPr kumimoji="1" lang="ja-JP" altLang="en-US" dirty="0"/>
              <a:t>インパクトのある</a:t>
            </a:r>
          </a:p>
        </p:txBody>
      </p:sp>
      <p:sp>
        <p:nvSpPr>
          <p:cNvPr id="4" name="テキスト ボックス 3"/>
          <p:cNvSpPr txBox="1"/>
          <p:nvPr/>
        </p:nvSpPr>
        <p:spPr>
          <a:xfrm>
            <a:off x="6731134" y="1539881"/>
            <a:ext cx="1996169" cy="461665"/>
          </a:xfrm>
          <a:prstGeom prst="rect">
            <a:avLst/>
          </a:prstGeom>
          <a:noFill/>
        </p:spPr>
        <p:txBody>
          <a:bodyPr wrap="square" rtlCol="0" anchor="ctr">
            <a:spAutoFit/>
          </a:bodyPr>
          <a:lstStyle/>
          <a:p>
            <a:pPr algn="ctr"/>
            <a:r>
              <a:rPr kumimoji="1" lang="ja-JP" altLang="en-US" sz="2400" dirty="0">
                <a:solidFill>
                  <a:srgbClr val="FF0000"/>
                </a:solidFill>
              </a:rPr>
              <a:t>魅力ある奉仕</a:t>
            </a:r>
          </a:p>
        </p:txBody>
      </p:sp>
      <p:sp>
        <p:nvSpPr>
          <p:cNvPr id="6" name="円/楕円 5"/>
          <p:cNvSpPr>
            <a:spLocks noChangeAspect="1"/>
          </p:cNvSpPr>
          <p:nvPr/>
        </p:nvSpPr>
        <p:spPr>
          <a:xfrm>
            <a:off x="9711636" y="2160000"/>
            <a:ext cx="2160000" cy="216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9967218" y="2664000"/>
            <a:ext cx="1672591" cy="923330"/>
          </a:xfrm>
          <a:prstGeom prst="rect">
            <a:avLst/>
          </a:prstGeom>
          <a:noFill/>
        </p:spPr>
        <p:txBody>
          <a:bodyPr wrap="square" rtlCol="0" anchor="ctr">
            <a:spAutoFit/>
          </a:bodyPr>
          <a:lstStyle>
            <a:defPPr>
              <a:defRPr lang="en-US"/>
            </a:defPPr>
            <a:lvl1pPr algn="ctr">
              <a:defRPr kumimoji="1"/>
            </a:lvl1pPr>
          </a:lstStyle>
          <a:p>
            <a:r>
              <a:rPr lang="ja-JP" altLang="en-US" dirty="0"/>
              <a:t>地域・地元で</a:t>
            </a:r>
          </a:p>
          <a:p>
            <a:r>
              <a:rPr lang="ja-JP" altLang="en-US" dirty="0"/>
              <a:t>注目される</a:t>
            </a:r>
            <a:endParaRPr lang="en-US" altLang="ja-JP" dirty="0"/>
          </a:p>
          <a:p>
            <a:r>
              <a:rPr lang="ja-JP" altLang="en-US" dirty="0"/>
              <a:t>奉仕活動で</a:t>
            </a:r>
          </a:p>
        </p:txBody>
      </p:sp>
      <p:sp>
        <p:nvSpPr>
          <p:cNvPr id="9" name="テキスト ボックス 8"/>
          <p:cNvSpPr txBox="1"/>
          <p:nvPr/>
        </p:nvSpPr>
        <p:spPr>
          <a:xfrm>
            <a:off x="9841283" y="3564000"/>
            <a:ext cx="1884111" cy="461665"/>
          </a:xfrm>
          <a:prstGeom prst="rect">
            <a:avLst/>
          </a:prstGeom>
          <a:noFill/>
        </p:spPr>
        <p:txBody>
          <a:bodyPr wrap="square" rtlCol="0" anchor="ctr">
            <a:spAutoFit/>
          </a:bodyPr>
          <a:lstStyle>
            <a:defPPr>
              <a:defRPr lang="en-US"/>
            </a:defPPr>
            <a:lvl1pPr algn="ctr">
              <a:defRPr kumimoji="1"/>
            </a:lvl1pPr>
          </a:lstStyle>
          <a:p>
            <a:r>
              <a:rPr lang="ja-JP" altLang="en-US" sz="2400" dirty="0">
                <a:solidFill>
                  <a:srgbClr val="FF0000"/>
                </a:solidFill>
              </a:rPr>
              <a:t>イメージ刷新</a:t>
            </a:r>
          </a:p>
        </p:txBody>
      </p:sp>
      <p:sp>
        <p:nvSpPr>
          <p:cNvPr id="10" name="円/楕円 9"/>
          <p:cNvSpPr>
            <a:spLocks noChangeAspect="1"/>
          </p:cNvSpPr>
          <p:nvPr/>
        </p:nvSpPr>
        <p:spPr>
          <a:xfrm>
            <a:off x="6755267" y="4018926"/>
            <a:ext cx="2160000" cy="216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a:spLocks noChangeAspect="1"/>
          </p:cNvSpPr>
          <p:nvPr/>
        </p:nvSpPr>
        <p:spPr>
          <a:xfrm>
            <a:off x="3600946" y="2160000"/>
            <a:ext cx="2160000" cy="216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6671155" y="5151560"/>
            <a:ext cx="2383242" cy="830997"/>
          </a:xfrm>
          <a:prstGeom prst="rect">
            <a:avLst/>
          </a:prstGeom>
          <a:noFill/>
        </p:spPr>
        <p:txBody>
          <a:bodyPr wrap="square" rtlCol="0" anchor="ctr">
            <a:spAutoFit/>
          </a:bodyPr>
          <a:lstStyle/>
          <a:p>
            <a:pPr algn="ctr"/>
            <a:r>
              <a:rPr kumimoji="1" lang="ja-JP" altLang="en-US" sz="2400" dirty="0">
                <a:solidFill>
                  <a:srgbClr val="FF0000"/>
                </a:solidFill>
              </a:rPr>
              <a:t>奉仕団体としての質の向上</a:t>
            </a:r>
          </a:p>
        </p:txBody>
      </p:sp>
      <p:sp>
        <p:nvSpPr>
          <p:cNvPr id="13" name="テキスト ボックス 12"/>
          <p:cNvSpPr txBox="1"/>
          <p:nvPr/>
        </p:nvSpPr>
        <p:spPr>
          <a:xfrm>
            <a:off x="6799684" y="4582436"/>
            <a:ext cx="2021666" cy="646331"/>
          </a:xfrm>
          <a:prstGeom prst="rect">
            <a:avLst/>
          </a:prstGeom>
          <a:noFill/>
        </p:spPr>
        <p:txBody>
          <a:bodyPr wrap="square" rtlCol="0">
            <a:spAutoFit/>
          </a:bodyPr>
          <a:lstStyle/>
          <a:p>
            <a:r>
              <a:rPr kumimoji="1" lang="ja-JP" altLang="en-US" dirty="0"/>
              <a:t>会員や地域ニーズに応えられる</a:t>
            </a:r>
          </a:p>
        </p:txBody>
      </p:sp>
      <p:sp>
        <p:nvSpPr>
          <p:cNvPr id="15" name="テキスト ボックス 14"/>
          <p:cNvSpPr txBox="1"/>
          <p:nvPr/>
        </p:nvSpPr>
        <p:spPr>
          <a:xfrm>
            <a:off x="3752825" y="2664000"/>
            <a:ext cx="1912401" cy="923330"/>
          </a:xfrm>
          <a:prstGeom prst="rect">
            <a:avLst/>
          </a:prstGeom>
          <a:noFill/>
        </p:spPr>
        <p:txBody>
          <a:bodyPr wrap="square" rtlCol="0">
            <a:spAutoFit/>
          </a:bodyPr>
          <a:lstStyle/>
          <a:p>
            <a:r>
              <a:rPr kumimoji="1" lang="ja-JP" altLang="en-US" dirty="0"/>
              <a:t>より価値ある奉仕のために、会員の満足度を高めて</a:t>
            </a:r>
          </a:p>
        </p:txBody>
      </p:sp>
      <p:sp>
        <p:nvSpPr>
          <p:cNvPr id="16" name="テキスト ボックス 15"/>
          <p:cNvSpPr txBox="1"/>
          <p:nvPr/>
        </p:nvSpPr>
        <p:spPr>
          <a:xfrm>
            <a:off x="3958610" y="3564000"/>
            <a:ext cx="1485900" cy="461665"/>
          </a:xfrm>
          <a:prstGeom prst="rect">
            <a:avLst/>
          </a:prstGeom>
          <a:noFill/>
        </p:spPr>
        <p:txBody>
          <a:bodyPr wrap="square" rtlCol="0" anchor="ctr">
            <a:spAutoFit/>
          </a:bodyPr>
          <a:lstStyle/>
          <a:p>
            <a:pPr algn="ctr"/>
            <a:r>
              <a:rPr kumimoji="1" lang="ja-JP" altLang="en-US" sz="2400" dirty="0">
                <a:solidFill>
                  <a:srgbClr val="FF0000"/>
                </a:solidFill>
              </a:rPr>
              <a:t>会員獲得</a:t>
            </a:r>
          </a:p>
        </p:txBody>
      </p:sp>
      <p:sp>
        <p:nvSpPr>
          <p:cNvPr id="25" name="曲折矢印 24"/>
          <p:cNvSpPr/>
          <p:nvPr/>
        </p:nvSpPr>
        <p:spPr>
          <a:xfrm rot="5400000">
            <a:off x="9564099" y="495873"/>
            <a:ext cx="884359" cy="2163724"/>
          </a:xfrm>
          <a:prstGeom prst="bentArrow">
            <a:avLst>
              <a:gd name="adj1" fmla="val 15415"/>
              <a:gd name="adj2" fmla="val 2500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曲折矢印 25"/>
          <p:cNvSpPr/>
          <p:nvPr/>
        </p:nvSpPr>
        <p:spPr>
          <a:xfrm flipH="1" flipV="1">
            <a:off x="9054396" y="4448173"/>
            <a:ext cx="1861253" cy="1060189"/>
          </a:xfrm>
          <a:prstGeom prst="bentArrow">
            <a:avLst>
              <a:gd name="adj1" fmla="val 11596"/>
              <a:gd name="adj2" fmla="val 25079"/>
              <a:gd name="adj3" fmla="val 20541"/>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曲折矢印 31"/>
          <p:cNvSpPr/>
          <p:nvPr/>
        </p:nvSpPr>
        <p:spPr>
          <a:xfrm rot="5400000" flipH="1" flipV="1">
            <a:off x="5007679" y="3745800"/>
            <a:ext cx="857250" cy="2261999"/>
          </a:xfrm>
          <a:prstGeom prst="bentArrow">
            <a:avLst>
              <a:gd name="adj1" fmla="val 18569"/>
              <a:gd name="adj2" fmla="val 33335"/>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曲折矢印 32"/>
          <p:cNvSpPr/>
          <p:nvPr/>
        </p:nvSpPr>
        <p:spPr>
          <a:xfrm>
            <a:off x="4594167" y="1033015"/>
            <a:ext cx="1973135" cy="1074717"/>
          </a:xfrm>
          <a:prstGeom prst="bentArrow">
            <a:avLst>
              <a:gd name="adj1" fmla="val 15415"/>
              <a:gd name="adj2" fmla="val 17415"/>
              <a:gd name="adj3" fmla="val 17415"/>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テキスト ボックス 33"/>
          <p:cNvSpPr txBox="1"/>
          <p:nvPr/>
        </p:nvSpPr>
        <p:spPr>
          <a:xfrm>
            <a:off x="7572730" y="184571"/>
            <a:ext cx="347735" cy="461665"/>
          </a:xfrm>
          <a:prstGeom prst="rect">
            <a:avLst/>
          </a:prstGeom>
          <a:noFill/>
        </p:spPr>
        <p:txBody>
          <a:bodyPr wrap="square" rtlCol="0" anchor="ctr">
            <a:spAutoFit/>
          </a:bodyPr>
          <a:lstStyle/>
          <a:p>
            <a:pPr algn="ctr"/>
            <a:r>
              <a:rPr kumimoji="1" lang="ja-JP" altLang="en-US" sz="2400" dirty="0"/>
              <a:t>➊</a:t>
            </a:r>
          </a:p>
        </p:txBody>
      </p:sp>
      <p:sp>
        <p:nvSpPr>
          <p:cNvPr id="35" name="テキスト ボックス 34"/>
          <p:cNvSpPr txBox="1"/>
          <p:nvPr/>
        </p:nvSpPr>
        <p:spPr>
          <a:xfrm>
            <a:off x="10637903" y="2160000"/>
            <a:ext cx="347735" cy="461665"/>
          </a:xfrm>
          <a:prstGeom prst="rect">
            <a:avLst/>
          </a:prstGeom>
          <a:noFill/>
        </p:spPr>
        <p:txBody>
          <a:bodyPr wrap="square" rtlCol="0" anchor="ctr">
            <a:spAutoFit/>
          </a:bodyPr>
          <a:lstStyle/>
          <a:p>
            <a:pPr algn="ctr"/>
            <a:r>
              <a:rPr kumimoji="1" lang="ja-JP" altLang="en-US" sz="2400" dirty="0"/>
              <a:t>❷</a:t>
            </a:r>
          </a:p>
        </p:txBody>
      </p:sp>
      <p:sp>
        <p:nvSpPr>
          <p:cNvPr id="36" name="テキスト ボックス 35"/>
          <p:cNvSpPr txBox="1"/>
          <p:nvPr/>
        </p:nvSpPr>
        <p:spPr>
          <a:xfrm>
            <a:off x="7636650" y="4060069"/>
            <a:ext cx="347735" cy="461665"/>
          </a:xfrm>
          <a:prstGeom prst="rect">
            <a:avLst/>
          </a:prstGeom>
          <a:noFill/>
        </p:spPr>
        <p:txBody>
          <a:bodyPr wrap="square" rtlCol="0" anchor="ctr">
            <a:spAutoFit/>
          </a:bodyPr>
          <a:lstStyle/>
          <a:p>
            <a:pPr algn="ctr"/>
            <a:r>
              <a:rPr kumimoji="1" lang="ja-JP" altLang="en-US" sz="2400" dirty="0"/>
              <a:t>❸</a:t>
            </a:r>
          </a:p>
        </p:txBody>
      </p:sp>
      <p:sp>
        <p:nvSpPr>
          <p:cNvPr id="37" name="テキスト ボックス 36"/>
          <p:cNvSpPr txBox="1"/>
          <p:nvPr/>
        </p:nvSpPr>
        <p:spPr>
          <a:xfrm>
            <a:off x="4527692" y="2160000"/>
            <a:ext cx="347735" cy="461665"/>
          </a:xfrm>
          <a:prstGeom prst="rect">
            <a:avLst/>
          </a:prstGeom>
          <a:noFill/>
        </p:spPr>
        <p:txBody>
          <a:bodyPr wrap="square" rtlCol="0" anchor="ctr">
            <a:spAutoFit/>
          </a:bodyPr>
          <a:lstStyle/>
          <a:p>
            <a:pPr algn="ctr"/>
            <a:r>
              <a:rPr kumimoji="1" lang="ja-JP" altLang="en-US" sz="2400" dirty="0"/>
              <a:t>❹</a:t>
            </a:r>
          </a:p>
        </p:txBody>
      </p:sp>
      <p:sp>
        <p:nvSpPr>
          <p:cNvPr id="38" name="四方向矢印 37"/>
          <p:cNvSpPr/>
          <p:nvPr/>
        </p:nvSpPr>
        <p:spPr>
          <a:xfrm>
            <a:off x="6306593" y="2563405"/>
            <a:ext cx="3007850" cy="1160305"/>
          </a:xfrm>
          <a:prstGeom prst="quadArrow">
            <a:avLst>
              <a:gd name="adj1" fmla="val 11007"/>
              <a:gd name="adj2" fmla="val 15933"/>
              <a:gd name="adj3" fmla="val 225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7019417" y="2956004"/>
            <a:ext cx="1711916" cy="369332"/>
          </a:xfrm>
          <a:prstGeom prst="rect">
            <a:avLst/>
          </a:prstGeom>
          <a:solidFill>
            <a:srgbClr val="FFFF00"/>
          </a:solidFill>
          <a:ln w="12700">
            <a:solidFill>
              <a:schemeClr val="tx1"/>
            </a:solidFill>
          </a:ln>
        </p:spPr>
        <p:txBody>
          <a:bodyPr wrap="square" rtlCol="0" anchor="ctr">
            <a:spAutoFit/>
          </a:bodyPr>
          <a:lstStyle/>
          <a:p>
            <a:pPr algn="ctr"/>
            <a:r>
              <a:rPr kumimoji="1" lang="ja-JP" altLang="en-US" dirty="0">
                <a:solidFill>
                  <a:srgbClr val="0070C0"/>
                </a:solidFill>
              </a:rPr>
              <a:t>ＩＴテクノロジー</a:t>
            </a:r>
          </a:p>
        </p:txBody>
      </p:sp>
      <p:grpSp>
        <p:nvGrpSpPr>
          <p:cNvPr id="27" name="グループ化 26">
            <a:extLst>
              <a:ext uri="{FF2B5EF4-FFF2-40B4-BE49-F238E27FC236}">
                <a16:creationId xmlns="" xmlns:a16="http://schemas.microsoft.com/office/drawing/2014/main" id="{8E0F969E-46D4-42E9-AE9C-4BBB92688D38}"/>
              </a:ext>
            </a:extLst>
          </p:cNvPr>
          <p:cNvGrpSpPr/>
          <p:nvPr/>
        </p:nvGrpSpPr>
        <p:grpSpPr>
          <a:xfrm>
            <a:off x="276199" y="233131"/>
            <a:ext cx="4797717" cy="756000"/>
            <a:chOff x="2029527" y="239626"/>
            <a:chExt cx="8064851" cy="756000"/>
          </a:xfrm>
        </p:grpSpPr>
        <p:sp>
          <p:nvSpPr>
            <p:cNvPr id="28" name="Rectangle 2">
              <a:extLst>
                <a:ext uri="{FF2B5EF4-FFF2-40B4-BE49-F238E27FC236}">
                  <a16:creationId xmlns="" xmlns:a16="http://schemas.microsoft.com/office/drawing/2014/main" id="{C61FA84D-2942-4FCB-BFB9-3271573B24F7}"/>
                </a:ext>
              </a:extLst>
            </p:cNvPr>
            <p:cNvSpPr txBox="1">
              <a:spLocks noChangeArrowheads="1"/>
            </p:cNvSpPr>
            <p:nvPr/>
          </p:nvSpPr>
          <p:spPr bwMode="auto">
            <a:xfrm>
              <a:off x="2029527" y="257626"/>
              <a:ext cx="7258404" cy="720000"/>
            </a:xfrm>
            <a:prstGeom prst="rect">
              <a:avLst/>
            </a:prstGeom>
            <a:gradFill flip="none" rotWithShape="1">
              <a:gsLst>
                <a:gs pos="0">
                  <a:srgbClr val="A666E1">
                    <a:shade val="30000"/>
                    <a:satMod val="115000"/>
                  </a:srgbClr>
                </a:gs>
                <a:gs pos="50000">
                  <a:srgbClr val="A666E1">
                    <a:shade val="67500"/>
                    <a:satMod val="115000"/>
                  </a:srgbClr>
                </a:gs>
                <a:gs pos="100000">
                  <a:srgbClr val="A666E1">
                    <a:shade val="100000"/>
                    <a:satMod val="115000"/>
                  </a:srgbClr>
                </a:gs>
              </a:gsLst>
              <a:path path="circle">
                <a:fillToRect r="100000" b="100000"/>
              </a:path>
              <a:tileRect l="-100000" t="-100000"/>
            </a:gradFill>
            <a:ln w="28575" cap="rnd" cmpd="sng" algn="ctr">
              <a:solidFill>
                <a:sysClr val="windowText" lastClr="000000"/>
              </a:solidFill>
              <a:prstDash val="solid"/>
            </a:ln>
            <a:effectLst/>
          </p:spPr>
          <p:txBody>
            <a:bodyPr vert="horz" lIns="91440" tIns="45720" rIns="91440" bIns="45720" rtlCol="0" anchor="ctr">
              <a:normAutofit fontScale="90000"/>
            </a:bodyPr>
            <a:lstStyle>
              <a:lvl1pPr>
                <a:spcBef>
                  <a:spcPct val="0"/>
                </a:spcBef>
                <a:buNone/>
                <a:defRPr kumimoji="1" sz="3200" cap="none">
                  <a:ln w="3175" cmpd="sng">
                    <a:noFill/>
                  </a:ln>
                  <a:solidFill>
                    <a:schemeClr val="lt1"/>
                  </a:solidFill>
                  <a:effectLst/>
                </a:defRPr>
              </a:lvl1pPr>
              <a:lvl2pPr>
                <a:defRPr kumimoji="1">
                  <a:solidFill>
                    <a:schemeClr val="lt1"/>
                  </a:solidFill>
                </a:defRPr>
              </a:lvl2pPr>
              <a:lvl3pPr>
                <a:defRPr kumimoji="1">
                  <a:solidFill>
                    <a:schemeClr val="lt1"/>
                  </a:solidFill>
                </a:defRPr>
              </a:lvl3pPr>
              <a:lvl4pPr>
                <a:defRPr kumimoji="1">
                  <a:solidFill>
                    <a:schemeClr val="lt1"/>
                  </a:solidFill>
                </a:defRPr>
              </a:lvl4pPr>
              <a:lvl5pPr>
                <a:defRPr kumimoji="1">
                  <a:solidFill>
                    <a:schemeClr val="lt1"/>
                  </a:solidFill>
                </a:defRPr>
              </a:lvl5pPr>
              <a:lvl6pPr>
                <a:defRPr kumimoji="1">
                  <a:solidFill>
                    <a:schemeClr val="lt1"/>
                  </a:solidFill>
                </a:defRPr>
              </a:lvl6pPr>
              <a:lvl7pPr>
                <a:defRPr kumimoji="1">
                  <a:solidFill>
                    <a:schemeClr val="lt1"/>
                  </a:solidFill>
                </a:defRPr>
              </a:lvl7pPr>
              <a:lvl8pPr>
                <a:defRPr kumimoji="1">
                  <a:solidFill>
                    <a:schemeClr val="lt1"/>
                  </a:solidFill>
                </a:defRPr>
              </a:lvl8pPr>
              <a:lvl9pPr>
                <a:defRPr kumimoji="1">
                  <a:solidFill>
                    <a:schemeClr val="lt1"/>
                  </a:solidFill>
                </a:defRPr>
              </a:lvl9pPr>
            </a:lstStyle>
            <a:p>
              <a:pPr defTabSz="914400"/>
              <a:r>
                <a:rPr lang="ja-JP" altLang="en-US" sz="4000" dirty="0"/>
                <a:t>クラブＬＣＩフォワード</a:t>
              </a:r>
            </a:p>
          </p:txBody>
        </p:sp>
        <p:pic>
          <p:nvPicPr>
            <p:cNvPr id="29" name="図 28">
              <a:extLst>
                <a:ext uri="{FF2B5EF4-FFF2-40B4-BE49-F238E27FC236}">
                  <a16:creationId xmlns="" xmlns:a16="http://schemas.microsoft.com/office/drawing/2014/main" id="{F697126C-6860-464C-A1E0-27DB55C95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512" y="239626"/>
              <a:ext cx="1431866" cy="756000"/>
            </a:xfrm>
            <a:prstGeom prst="rect">
              <a:avLst/>
            </a:prstGeom>
          </p:spPr>
        </p:pic>
      </p:grpSp>
    </p:spTree>
    <p:extLst>
      <p:ext uri="{BB962C8B-B14F-4D97-AF65-F5344CB8AC3E}">
        <p14:creationId xmlns:p14="http://schemas.microsoft.com/office/powerpoint/2010/main" val="40789366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childTnLst>
                          </p:cTn>
                        </p:par>
                        <p:par>
                          <p:cTn id="12" fill="hold">
                            <p:stCondLst>
                              <p:cond delay="1000"/>
                            </p:stCondLst>
                            <p:childTnLst>
                              <p:par>
                                <p:cTn id="13" presetID="16" presetClass="entr" presetSubtype="37" fill="hold" grpId="0" nodeType="after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500"/>
                                        <p:tgtEl>
                                          <p:spTgt spid="4"/>
                                        </p:tgtEl>
                                      </p:cBhvr>
                                    </p:animEffect>
                                  </p:childTnLst>
                                </p:cTn>
                              </p:par>
                            </p:childTnLst>
                          </p:cTn>
                        </p:par>
                        <p:par>
                          <p:cTn id="16" fill="hold">
                            <p:stCondLst>
                              <p:cond delay="1750"/>
                            </p:stCondLst>
                            <p:childTnLst>
                              <p:par>
                                <p:cTn id="17" presetID="1" presetClass="entr" presetSubtype="0" fill="hold" grpId="0" nodeType="after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500"/>
                            </p:stCondLst>
                            <p:childTnLst>
                              <p:par>
                                <p:cTn id="25" presetID="10" presetClass="entr" presetSubtype="0" fill="hold" grpId="0" nodeType="after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par>
                          <p:cTn id="32" fill="hold">
                            <p:stCondLst>
                              <p:cond delay="2000"/>
                            </p:stCondLst>
                            <p:childTnLst>
                              <p:par>
                                <p:cTn id="33" presetID="16" presetClass="entr" presetSubtype="37" fill="hold" grpId="0" nodeType="afterEffect">
                                  <p:stCondLst>
                                    <p:cond delay="250"/>
                                  </p:stCondLst>
                                  <p:childTnLst>
                                    <p:set>
                                      <p:cBhvr>
                                        <p:cTn id="34" dur="1" fill="hold">
                                          <p:stCondLst>
                                            <p:cond delay="0"/>
                                          </p:stCondLst>
                                        </p:cTn>
                                        <p:tgtEl>
                                          <p:spTgt spid="9"/>
                                        </p:tgtEl>
                                        <p:attrNameLst>
                                          <p:attrName>style.visibility</p:attrName>
                                        </p:attrNameLst>
                                      </p:cBhvr>
                                      <p:to>
                                        <p:strVal val="visible"/>
                                      </p:to>
                                    </p:set>
                                    <p:animEffect transition="in" filter="barn(outVertical)">
                                      <p:cBhvr>
                                        <p:cTn id="35" dur="500"/>
                                        <p:tgtEl>
                                          <p:spTgt spid="9"/>
                                        </p:tgtEl>
                                      </p:cBhvr>
                                    </p:animEffect>
                                  </p:childTnLst>
                                </p:cTn>
                              </p:par>
                            </p:childTnLst>
                          </p:cTn>
                        </p:par>
                        <p:par>
                          <p:cTn id="36" fill="hold">
                            <p:stCondLst>
                              <p:cond delay="2750"/>
                            </p:stCondLst>
                            <p:childTnLst>
                              <p:par>
                                <p:cTn id="37" presetID="1" presetClass="entr" presetSubtype="0" fill="hold" grpId="0" nodeType="afterEffect">
                                  <p:stCondLst>
                                    <p:cond delay="0"/>
                                  </p:stCondLst>
                                  <p:childTnLst>
                                    <p:set>
                                      <p:cBhvr>
                                        <p:cTn id="38" dur="1" fill="hold">
                                          <p:stCondLst>
                                            <p:cond delay="499"/>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right)">
                                      <p:cBhvr>
                                        <p:cTn id="43" dur="500"/>
                                        <p:tgtEl>
                                          <p:spTgt spid="26"/>
                                        </p:tgtEl>
                                      </p:cBhvr>
                                    </p:animEffect>
                                  </p:childTnLst>
                                </p:cTn>
                              </p:par>
                            </p:childTnLst>
                          </p:cTn>
                        </p:par>
                        <p:par>
                          <p:cTn id="44" fill="hold">
                            <p:stCondLst>
                              <p:cond delay="500"/>
                            </p:stCondLst>
                            <p:childTnLst>
                              <p:par>
                                <p:cTn id="45" presetID="10" presetClass="entr" presetSubtype="0" fill="hold" grpId="0" nodeType="afterEffect">
                                  <p:stCondLst>
                                    <p:cond delay="50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par>
                          <p:cTn id="48" fill="hold">
                            <p:stCondLst>
                              <p:cond delay="1500"/>
                            </p:stCondLst>
                            <p:childTnLst>
                              <p:par>
                                <p:cTn id="49" presetID="10" presetClass="entr" presetSubtype="0"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childTnLst>
                          </p:cTn>
                        </p:par>
                        <p:par>
                          <p:cTn id="52" fill="hold">
                            <p:stCondLst>
                              <p:cond delay="2000"/>
                            </p:stCondLst>
                            <p:childTnLst>
                              <p:par>
                                <p:cTn id="53" presetID="16" presetClass="entr" presetSubtype="37" fill="hold" grpId="0" nodeType="afterEffect">
                                  <p:stCondLst>
                                    <p:cond delay="250"/>
                                  </p:stCondLst>
                                  <p:childTnLst>
                                    <p:set>
                                      <p:cBhvr>
                                        <p:cTn id="54" dur="1" fill="hold">
                                          <p:stCondLst>
                                            <p:cond delay="0"/>
                                          </p:stCondLst>
                                        </p:cTn>
                                        <p:tgtEl>
                                          <p:spTgt spid="12"/>
                                        </p:tgtEl>
                                        <p:attrNameLst>
                                          <p:attrName>style.visibility</p:attrName>
                                        </p:attrNameLst>
                                      </p:cBhvr>
                                      <p:to>
                                        <p:strVal val="visible"/>
                                      </p:to>
                                    </p:set>
                                    <p:animEffect transition="in" filter="barn(outVertical)">
                                      <p:cBhvr>
                                        <p:cTn id="55" dur="500"/>
                                        <p:tgtEl>
                                          <p:spTgt spid="12"/>
                                        </p:tgtEl>
                                      </p:cBhvr>
                                    </p:animEffect>
                                  </p:childTnLst>
                                </p:cTn>
                              </p:par>
                            </p:childTnLst>
                          </p:cTn>
                        </p:par>
                        <p:par>
                          <p:cTn id="56" fill="hold">
                            <p:stCondLst>
                              <p:cond delay="2750"/>
                            </p:stCondLst>
                            <p:childTnLst>
                              <p:par>
                                <p:cTn id="57" presetID="1" presetClass="entr" presetSubtype="0" fill="hold" grpId="0" nodeType="afterEffect">
                                  <p:stCondLst>
                                    <p:cond delay="0"/>
                                  </p:stCondLst>
                                  <p:childTnLst>
                                    <p:set>
                                      <p:cBhvr>
                                        <p:cTn id="58" dur="1" fill="hold">
                                          <p:stCondLst>
                                            <p:cond delay="499"/>
                                          </p:stCondLst>
                                        </p:cTn>
                                        <p:tgtEl>
                                          <p:spTgt spid="1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wipe(right)">
                                      <p:cBhvr>
                                        <p:cTn id="63" dur="500"/>
                                        <p:tgtEl>
                                          <p:spTgt spid="32"/>
                                        </p:tgtEl>
                                      </p:cBhvr>
                                    </p:animEffect>
                                  </p:childTnLst>
                                </p:cTn>
                              </p:par>
                            </p:childTnLst>
                          </p:cTn>
                        </p:par>
                        <p:par>
                          <p:cTn id="64" fill="hold">
                            <p:stCondLst>
                              <p:cond delay="500"/>
                            </p:stCondLst>
                            <p:childTnLst>
                              <p:par>
                                <p:cTn id="65" presetID="10" presetClass="entr" presetSubtype="0" fill="hold" grpId="0" nodeType="afterEffect">
                                  <p:stCondLst>
                                    <p:cond delay="50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childTnLst>
                          </p:cTn>
                        </p:par>
                        <p:par>
                          <p:cTn id="68" fill="hold">
                            <p:stCondLst>
                              <p:cond delay="1500"/>
                            </p:stCondLst>
                            <p:childTnLst>
                              <p:par>
                                <p:cTn id="69" presetID="10" presetClass="entr" presetSubtype="0" fill="hold" grpId="0" nodeType="after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fade">
                                      <p:cBhvr>
                                        <p:cTn id="71" dur="500"/>
                                        <p:tgtEl>
                                          <p:spTgt spid="37"/>
                                        </p:tgtEl>
                                      </p:cBhvr>
                                    </p:animEffect>
                                  </p:childTnLst>
                                </p:cTn>
                              </p:par>
                            </p:childTnLst>
                          </p:cTn>
                        </p:par>
                        <p:par>
                          <p:cTn id="72" fill="hold">
                            <p:stCondLst>
                              <p:cond delay="2000"/>
                            </p:stCondLst>
                            <p:childTnLst>
                              <p:par>
                                <p:cTn id="73" presetID="16" presetClass="entr" presetSubtype="37" fill="hold" grpId="0" nodeType="afterEffect">
                                  <p:stCondLst>
                                    <p:cond delay="250"/>
                                  </p:stCondLst>
                                  <p:childTnLst>
                                    <p:set>
                                      <p:cBhvr>
                                        <p:cTn id="74" dur="1" fill="hold">
                                          <p:stCondLst>
                                            <p:cond delay="0"/>
                                          </p:stCondLst>
                                        </p:cTn>
                                        <p:tgtEl>
                                          <p:spTgt spid="16"/>
                                        </p:tgtEl>
                                        <p:attrNameLst>
                                          <p:attrName>style.visibility</p:attrName>
                                        </p:attrNameLst>
                                      </p:cBhvr>
                                      <p:to>
                                        <p:strVal val="visible"/>
                                      </p:to>
                                    </p:set>
                                    <p:animEffect transition="in" filter="barn(outVertical)">
                                      <p:cBhvr>
                                        <p:cTn id="75" dur="500"/>
                                        <p:tgtEl>
                                          <p:spTgt spid="16"/>
                                        </p:tgtEl>
                                      </p:cBhvr>
                                    </p:animEffect>
                                  </p:childTnLst>
                                </p:cTn>
                              </p:par>
                            </p:childTnLst>
                          </p:cTn>
                        </p:par>
                        <p:par>
                          <p:cTn id="76" fill="hold">
                            <p:stCondLst>
                              <p:cond delay="2750"/>
                            </p:stCondLst>
                            <p:childTnLst>
                              <p:par>
                                <p:cTn id="77" presetID="1" presetClass="entr" presetSubtype="0" fill="hold" grpId="0" nodeType="afterEffect">
                                  <p:stCondLst>
                                    <p:cond delay="0"/>
                                  </p:stCondLst>
                                  <p:childTnLst>
                                    <p:set>
                                      <p:cBhvr>
                                        <p:cTn id="78" dur="1" fill="hold">
                                          <p:stCondLst>
                                            <p:cond delay="499"/>
                                          </p:stCondLst>
                                        </p:cTn>
                                        <p:tgtEl>
                                          <p:spTgt spid="1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left)">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38"/>
                                        </p:tgtEl>
                                        <p:attrNameLst>
                                          <p:attrName>style.visibility</p:attrName>
                                        </p:attrNameLst>
                                      </p:cBhvr>
                                      <p:to>
                                        <p:strVal val="visible"/>
                                      </p:to>
                                    </p:set>
                                    <p:anim calcmode="lin" valueType="num">
                                      <p:cBhvr>
                                        <p:cTn id="88" dur="1000" fill="hold"/>
                                        <p:tgtEl>
                                          <p:spTgt spid="38"/>
                                        </p:tgtEl>
                                        <p:attrNameLst>
                                          <p:attrName>ppt_w</p:attrName>
                                        </p:attrNameLst>
                                      </p:cBhvr>
                                      <p:tavLst>
                                        <p:tav tm="0">
                                          <p:val>
                                            <p:strVal val="#ppt_w*0.70"/>
                                          </p:val>
                                        </p:tav>
                                        <p:tav tm="100000">
                                          <p:val>
                                            <p:strVal val="#ppt_w"/>
                                          </p:val>
                                        </p:tav>
                                      </p:tavLst>
                                    </p:anim>
                                    <p:anim calcmode="lin" valueType="num">
                                      <p:cBhvr>
                                        <p:cTn id="89" dur="1000" fill="hold"/>
                                        <p:tgtEl>
                                          <p:spTgt spid="38"/>
                                        </p:tgtEl>
                                        <p:attrNameLst>
                                          <p:attrName>ppt_h</p:attrName>
                                        </p:attrNameLst>
                                      </p:cBhvr>
                                      <p:tavLst>
                                        <p:tav tm="0">
                                          <p:val>
                                            <p:strVal val="#ppt_h"/>
                                          </p:val>
                                        </p:tav>
                                        <p:tav tm="100000">
                                          <p:val>
                                            <p:strVal val="#ppt_h"/>
                                          </p:val>
                                        </p:tav>
                                      </p:tavLst>
                                    </p:anim>
                                    <p:animEffect transition="in" filter="fade">
                                      <p:cBhvr>
                                        <p:cTn id="90" dur="1000"/>
                                        <p:tgtEl>
                                          <p:spTgt spid="38"/>
                                        </p:tgtEl>
                                      </p:cBhvr>
                                    </p:animEffect>
                                  </p:childTnLst>
                                </p:cTn>
                              </p:par>
                            </p:childTnLst>
                          </p:cTn>
                        </p:par>
                        <p:par>
                          <p:cTn id="91" fill="hold">
                            <p:stCondLst>
                              <p:cond delay="1000"/>
                            </p:stCondLst>
                            <p:childTnLst>
                              <p:par>
                                <p:cTn id="92" presetID="16" presetClass="entr" presetSubtype="37" fill="hold" grpId="0" nodeType="after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barn(outVertical)">
                                      <p:cBhvr>
                                        <p:cTn id="94" dur="500"/>
                                        <p:tgtEl>
                                          <p:spTgt spid="39"/>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1" nodeType="click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wipe(left)">
                                      <p:cBhvr>
                                        <p:cTn id="99" dur="500"/>
                                        <p:tgtEl>
                                          <p:spTgt spid="25"/>
                                        </p:tgtEl>
                                      </p:cBhvr>
                                    </p:animEffect>
                                  </p:childTnLst>
                                </p:cTn>
                              </p:par>
                            </p:childTnLst>
                          </p:cTn>
                        </p:par>
                        <p:par>
                          <p:cTn id="100" fill="hold">
                            <p:stCondLst>
                              <p:cond delay="500"/>
                            </p:stCondLst>
                            <p:childTnLst>
                              <p:par>
                                <p:cTn id="101" presetID="22" presetClass="entr" presetSubtype="2" fill="hold" grpId="1" nodeType="afterEffect">
                                  <p:stCondLst>
                                    <p:cond delay="250"/>
                                  </p:stCondLst>
                                  <p:childTnLst>
                                    <p:set>
                                      <p:cBhvr>
                                        <p:cTn id="102" dur="1" fill="hold">
                                          <p:stCondLst>
                                            <p:cond delay="0"/>
                                          </p:stCondLst>
                                        </p:cTn>
                                        <p:tgtEl>
                                          <p:spTgt spid="26"/>
                                        </p:tgtEl>
                                        <p:attrNameLst>
                                          <p:attrName>style.visibility</p:attrName>
                                        </p:attrNameLst>
                                      </p:cBhvr>
                                      <p:to>
                                        <p:strVal val="visible"/>
                                      </p:to>
                                    </p:set>
                                    <p:animEffect transition="in" filter="wipe(right)">
                                      <p:cBhvr>
                                        <p:cTn id="103" dur="500"/>
                                        <p:tgtEl>
                                          <p:spTgt spid="26"/>
                                        </p:tgtEl>
                                      </p:cBhvr>
                                    </p:animEffect>
                                  </p:childTnLst>
                                </p:cTn>
                              </p:par>
                            </p:childTnLst>
                          </p:cTn>
                        </p:par>
                        <p:par>
                          <p:cTn id="104" fill="hold">
                            <p:stCondLst>
                              <p:cond delay="1250"/>
                            </p:stCondLst>
                            <p:childTnLst>
                              <p:par>
                                <p:cTn id="105" presetID="22" presetClass="entr" presetSubtype="2" fill="hold" grpId="1" nodeType="afterEffect">
                                  <p:stCondLst>
                                    <p:cond delay="250"/>
                                  </p:stCondLst>
                                  <p:childTnLst>
                                    <p:set>
                                      <p:cBhvr>
                                        <p:cTn id="106" dur="1" fill="hold">
                                          <p:stCondLst>
                                            <p:cond delay="0"/>
                                          </p:stCondLst>
                                        </p:cTn>
                                        <p:tgtEl>
                                          <p:spTgt spid="32"/>
                                        </p:tgtEl>
                                        <p:attrNameLst>
                                          <p:attrName>style.visibility</p:attrName>
                                        </p:attrNameLst>
                                      </p:cBhvr>
                                      <p:to>
                                        <p:strVal val="visible"/>
                                      </p:to>
                                    </p:set>
                                    <p:animEffect transition="in" filter="wipe(right)">
                                      <p:cBhvr>
                                        <p:cTn id="107" dur="500"/>
                                        <p:tgtEl>
                                          <p:spTgt spid="32"/>
                                        </p:tgtEl>
                                      </p:cBhvr>
                                    </p:animEffect>
                                  </p:childTnLst>
                                </p:cTn>
                              </p:par>
                            </p:childTnLst>
                          </p:cTn>
                        </p:par>
                        <p:par>
                          <p:cTn id="108" fill="hold">
                            <p:stCondLst>
                              <p:cond delay="2000"/>
                            </p:stCondLst>
                            <p:childTnLst>
                              <p:par>
                                <p:cTn id="109" presetID="22" presetClass="entr" presetSubtype="8" fill="hold" grpId="1" nodeType="afterEffect">
                                  <p:stCondLst>
                                    <p:cond delay="250"/>
                                  </p:stCondLst>
                                  <p:childTnLst>
                                    <p:set>
                                      <p:cBhvr>
                                        <p:cTn id="110" dur="1" fill="hold">
                                          <p:stCondLst>
                                            <p:cond delay="0"/>
                                          </p:stCondLst>
                                        </p:cTn>
                                        <p:tgtEl>
                                          <p:spTgt spid="33"/>
                                        </p:tgtEl>
                                        <p:attrNameLst>
                                          <p:attrName>style.visibility</p:attrName>
                                        </p:attrNameLst>
                                      </p:cBhvr>
                                      <p:to>
                                        <p:strVal val="visible"/>
                                      </p:to>
                                    </p:set>
                                    <p:animEffect transition="in" filter="wipe(left)">
                                      <p:cBhvr>
                                        <p:cTn id="1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6" grpId="0" animBg="1"/>
      <p:bldP spid="8" grpId="0"/>
      <p:bldP spid="9" grpId="0"/>
      <p:bldP spid="10" grpId="0" animBg="1"/>
      <p:bldP spid="11" grpId="0" animBg="1"/>
      <p:bldP spid="12" grpId="0"/>
      <p:bldP spid="13" grpId="0"/>
      <p:bldP spid="15" grpId="0"/>
      <p:bldP spid="16" grpId="0"/>
      <p:bldP spid="25" grpId="0" animBg="1"/>
      <p:bldP spid="25" grpId="1" animBg="1"/>
      <p:bldP spid="26" grpId="0" animBg="1"/>
      <p:bldP spid="26" grpId="1" animBg="1"/>
      <p:bldP spid="32" grpId="0" animBg="1"/>
      <p:bldP spid="32" grpId="1" animBg="1"/>
      <p:bldP spid="33" grpId="0" animBg="1"/>
      <p:bldP spid="33" grpId="1" animBg="1"/>
      <p:bldP spid="34" grpId="0"/>
      <p:bldP spid="35" grpId="0"/>
      <p:bldP spid="36" grpId="0"/>
      <p:bldP spid="37" grpId="0"/>
      <p:bldP spid="38" grpId="0" animBg="1"/>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CI Forward. It's Closer Than You Think.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2331" y="913346"/>
            <a:ext cx="9600000" cy="5400000"/>
          </a:xfrm>
          <a:prstGeom prst="rect">
            <a:avLst/>
          </a:prstGeom>
        </p:spPr>
      </p:pic>
      <p:sp>
        <p:nvSpPr>
          <p:cNvPr id="3" name="テキスト ボックス 2">
            <a:extLst>
              <a:ext uri="{FF2B5EF4-FFF2-40B4-BE49-F238E27FC236}">
                <a16:creationId xmlns="" xmlns:a16="http://schemas.microsoft.com/office/drawing/2014/main" id="{6235E0D9-8274-4801-9970-CED324C55860}"/>
              </a:ext>
            </a:extLst>
          </p:cNvPr>
          <p:cNvSpPr txBox="1"/>
          <p:nvPr/>
        </p:nvSpPr>
        <p:spPr>
          <a:xfrm>
            <a:off x="637309" y="193963"/>
            <a:ext cx="5198225" cy="523220"/>
          </a:xfrm>
          <a:prstGeom prst="rect">
            <a:avLst/>
          </a:prstGeom>
          <a:noFill/>
          <a:ln w="12700">
            <a:solidFill>
              <a:schemeClr val="tx1"/>
            </a:solidFill>
          </a:ln>
        </p:spPr>
        <p:txBody>
          <a:bodyPr wrap="square" rtlCol="0">
            <a:spAutoFit/>
          </a:bodyPr>
          <a:lstStyle>
            <a:defPPr>
              <a:defRPr lang="en-US"/>
            </a:defPPr>
            <a:lvl1pPr>
              <a:defRPr kumimoji="1" sz="2800" u="sng">
                <a:latin typeface="HGP平成明朝体W9" panose="02020A00000000000000" pitchFamily="18" charset="-128"/>
                <a:ea typeface="HGP平成明朝体W9" panose="02020A00000000000000" pitchFamily="18" charset="-128"/>
              </a:defRPr>
            </a:lvl1pPr>
          </a:lstStyle>
          <a:p>
            <a:r>
              <a:rPr lang="ja-JP" altLang="en-US" dirty="0"/>
              <a:t>近未来のライオンズクラブ像</a:t>
            </a:r>
          </a:p>
        </p:txBody>
      </p:sp>
    </p:spTree>
    <p:extLst>
      <p:ext uri="{BB962C8B-B14F-4D97-AF65-F5344CB8AC3E}">
        <p14:creationId xmlns:p14="http://schemas.microsoft.com/office/powerpoint/2010/main" val="2044081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84"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84333" y="1080000"/>
            <a:ext cx="8054573" cy="461665"/>
          </a:xfrm>
          <a:prstGeom prst="rect">
            <a:avLst/>
          </a:prstGeom>
          <a:noFill/>
        </p:spPr>
        <p:txBody>
          <a:bodyPr wrap="square" rtlCol="0">
            <a:spAutoFit/>
          </a:bodyPr>
          <a:lstStyle/>
          <a:p>
            <a:r>
              <a:rPr kumimoji="1" lang="ja-JP" altLang="en-US" sz="2400" dirty="0">
                <a:latin typeface="ＤＦＧ中丸ゴシック体" panose="020F0500010101010101" pitchFamily="50" charset="-128"/>
                <a:ea typeface="ＤＦＧ中丸ゴシック体" panose="020F0500010101010101" pitchFamily="50" charset="-128"/>
              </a:rPr>
              <a:t>ライオンズクラブ国際協会は、次なる</a:t>
            </a:r>
            <a:r>
              <a:rPr kumimoji="1" lang="en-US" altLang="ja-JP" sz="2400" dirty="0">
                <a:latin typeface="ＤＦＧ中丸ゴシック体" panose="020F0500010101010101" pitchFamily="50" charset="-128"/>
                <a:ea typeface="ＤＦＧ中丸ゴシック体" panose="020F0500010101010101" pitchFamily="50" charset="-128"/>
              </a:rPr>
              <a:t>100</a:t>
            </a:r>
            <a:r>
              <a:rPr kumimoji="1" lang="ja-JP" altLang="en-US" sz="2400" dirty="0">
                <a:latin typeface="ＤＦＧ中丸ゴシック体" panose="020F0500010101010101" pitchFamily="50" charset="-128"/>
                <a:ea typeface="ＤＦＧ中丸ゴシック体" panose="020F0500010101010101" pitchFamily="50" charset="-128"/>
              </a:rPr>
              <a:t>年を目指して、</a:t>
            </a:r>
          </a:p>
        </p:txBody>
      </p:sp>
      <p:sp>
        <p:nvSpPr>
          <p:cNvPr id="3" name="テキスト ボックス 2"/>
          <p:cNvSpPr txBox="1"/>
          <p:nvPr/>
        </p:nvSpPr>
        <p:spPr>
          <a:xfrm>
            <a:off x="784334" y="1980000"/>
            <a:ext cx="8022210" cy="461665"/>
          </a:xfrm>
          <a:prstGeom prst="rect">
            <a:avLst/>
          </a:prstGeom>
          <a:noFill/>
        </p:spPr>
        <p:txBody>
          <a:bodyPr wrap="square" rtlCol="0">
            <a:spAutoFit/>
          </a:bodyPr>
          <a:lstStyle>
            <a:defPPr>
              <a:defRPr lang="en-US"/>
            </a:defPPr>
            <a:lvl1pPr>
              <a:defRPr kumimoji="1" sz="2400">
                <a:latin typeface="ＤＦＧ中丸ゴシック体" panose="020F0500010101010101" pitchFamily="50" charset="-128"/>
                <a:ea typeface="ＤＦＧ中丸ゴシック体" panose="020F0500010101010101" pitchFamily="50" charset="-128"/>
              </a:defRPr>
            </a:lvl1pPr>
          </a:lstStyle>
          <a:p>
            <a:r>
              <a:rPr lang="ja-JP" altLang="en-US" dirty="0"/>
              <a:t>激変する情勢、進化発展するテクノローを見据えながら、</a:t>
            </a:r>
          </a:p>
        </p:txBody>
      </p:sp>
      <p:sp>
        <p:nvSpPr>
          <p:cNvPr id="5" name="テキスト ボックス 4"/>
          <p:cNvSpPr txBox="1"/>
          <p:nvPr/>
        </p:nvSpPr>
        <p:spPr>
          <a:xfrm>
            <a:off x="784334" y="2880000"/>
            <a:ext cx="8485610" cy="461665"/>
          </a:xfrm>
          <a:prstGeom prst="rect">
            <a:avLst/>
          </a:prstGeom>
          <a:noFill/>
        </p:spPr>
        <p:txBody>
          <a:bodyPr wrap="square" rtlCol="0">
            <a:spAutoFit/>
          </a:bodyPr>
          <a:lstStyle>
            <a:defPPr>
              <a:defRPr lang="en-US"/>
            </a:defPPr>
            <a:lvl1pPr>
              <a:defRPr kumimoji="1" sz="2400">
                <a:latin typeface="ＤＦＧ中丸ゴシック体" panose="020F0500010101010101" pitchFamily="50" charset="-128"/>
                <a:ea typeface="ＤＦＧ中丸ゴシック体" panose="020F0500010101010101" pitchFamily="50" charset="-128"/>
              </a:defRPr>
            </a:lvl1pPr>
          </a:lstStyle>
          <a:p>
            <a:r>
              <a:rPr lang="ja-JP" altLang="en-US" dirty="0"/>
              <a:t>多様化するニーズを満たすために、組織を柔軟に改変します。</a:t>
            </a:r>
          </a:p>
        </p:txBody>
      </p:sp>
      <p:sp>
        <p:nvSpPr>
          <p:cNvPr id="6" name="テキスト ボックス 5"/>
          <p:cNvSpPr txBox="1"/>
          <p:nvPr/>
        </p:nvSpPr>
        <p:spPr>
          <a:xfrm>
            <a:off x="784333" y="3780000"/>
            <a:ext cx="8770333" cy="461665"/>
          </a:xfrm>
          <a:prstGeom prst="rect">
            <a:avLst/>
          </a:prstGeom>
          <a:noFill/>
        </p:spPr>
        <p:txBody>
          <a:bodyPr wrap="square" rtlCol="0">
            <a:spAutoFit/>
          </a:bodyPr>
          <a:lstStyle>
            <a:defPPr>
              <a:defRPr lang="en-US"/>
            </a:defPPr>
            <a:lvl1pPr>
              <a:defRPr kumimoji="1" sz="2400">
                <a:latin typeface="ＤＦＧ中丸ゴシック体" panose="020F0500010101010101" pitchFamily="50" charset="-128"/>
                <a:ea typeface="ＤＦＧ中丸ゴシック体" panose="020F0500010101010101" pitchFamily="50" charset="-128"/>
              </a:defRPr>
            </a:lvl1pPr>
          </a:lstStyle>
          <a:p>
            <a:r>
              <a:rPr lang="ja-JP" altLang="en-US" dirty="0"/>
              <a:t>「ニーズのある所に、ライオンズが在る」姿を描いてください。</a:t>
            </a:r>
          </a:p>
        </p:txBody>
      </p:sp>
      <p:sp>
        <p:nvSpPr>
          <p:cNvPr id="7" name="テキスト ボックス 6"/>
          <p:cNvSpPr txBox="1"/>
          <p:nvPr/>
        </p:nvSpPr>
        <p:spPr>
          <a:xfrm>
            <a:off x="2972225" y="5051931"/>
            <a:ext cx="5636597" cy="461665"/>
          </a:xfrm>
          <a:prstGeom prst="rect">
            <a:avLst/>
          </a:prstGeom>
          <a:noFill/>
        </p:spPr>
        <p:txBody>
          <a:bodyPr wrap="square" rtlCol="0">
            <a:spAutoFit/>
          </a:bodyPr>
          <a:lstStyle/>
          <a:p>
            <a:pPr algn="ctr"/>
            <a:r>
              <a:rPr kumimoji="1" lang="ja-JP" altLang="en-US" sz="2400" dirty="0">
                <a:latin typeface="HG明朝B" panose="02020809000000000000" pitchFamily="17" charset="-128"/>
                <a:ea typeface="HG明朝B" panose="02020809000000000000" pitchFamily="17" charset="-128"/>
              </a:rPr>
              <a:t>ご清聴ありがとうございました！！</a:t>
            </a:r>
          </a:p>
        </p:txBody>
      </p:sp>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7656" y="1424425"/>
            <a:ext cx="2817240" cy="2817240"/>
          </a:xfrm>
          <a:prstGeom prst="rect">
            <a:avLst/>
          </a:prstGeom>
        </p:spPr>
      </p:pic>
    </p:spTree>
    <p:extLst>
      <p:ext uri="{BB962C8B-B14F-4D97-AF65-F5344CB8AC3E}">
        <p14:creationId xmlns:p14="http://schemas.microsoft.com/office/powerpoint/2010/main" val="225041287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500"/>
                            </p:stCondLst>
                            <p:childTnLst>
                              <p:par>
                                <p:cTn id="16" presetID="22" presetClass="entr" presetSubtype="8" fill="hold" grpId="0" nodeType="afterEffect">
                                  <p:stCondLst>
                                    <p:cond delay="25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1250"/>
                            </p:stCondLst>
                            <p:childTnLst>
                              <p:par>
                                <p:cTn id="20" presetID="22" presetClass="entr" presetSubtype="8" fill="hold" grpId="0" nodeType="afterEffect">
                                  <p:stCondLst>
                                    <p:cond delay="25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2000"/>
                            </p:stCondLst>
                            <p:childTnLst>
                              <p:par>
                                <p:cTn id="24" presetID="22" presetClass="entr" presetSubtype="8" fill="hold" grpId="0" nodeType="afterEffect">
                                  <p:stCondLst>
                                    <p:cond delay="25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グループ化 50">
            <a:extLst>
              <a:ext uri="{FF2B5EF4-FFF2-40B4-BE49-F238E27FC236}">
                <a16:creationId xmlns="" xmlns:a16="http://schemas.microsoft.com/office/drawing/2014/main" id="{CB718B06-1B29-42B3-A6E6-1F678F57D305}"/>
              </a:ext>
            </a:extLst>
          </p:cNvPr>
          <p:cNvGrpSpPr/>
          <p:nvPr/>
        </p:nvGrpSpPr>
        <p:grpSpPr>
          <a:xfrm>
            <a:off x="4879975" y="476249"/>
            <a:ext cx="2495550" cy="836083"/>
            <a:chOff x="4879975" y="476249"/>
            <a:chExt cx="2495550" cy="836083"/>
          </a:xfrm>
        </p:grpSpPr>
        <p:sp>
          <p:nvSpPr>
            <p:cNvPr id="2" name="角丸四角形 1"/>
            <p:cNvSpPr/>
            <p:nvPr/>
          </p:nvSpPr>
          <p:spPr>
            <a:xfrm>
              <a:off x="4879975" y="476249"/>
              <a:ext cx="2495550" cy="836083"/>
            </a:xfrm>
            <a:prstGeom prst="roundRect">
              <a:avLst>
                <a:gd name="adj" fmla="val 3018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5205941" y="476250"/>
              <a:ext cx="1843617" cy="400110"/>
            </a:xfrm>
            <a:prstGeom prst="rect">
              <a:avLst/>
            </a:prstGeom>
            <a:noFill/>
          </p:spPr>
          <p:txBody>
            <a:bodyPr wrap="square" rtlCol="0">
              <a:spAutoFit/>
            </a:bodyPr>
            <a:lstStyle/>
            <a:p>
              <a:pPr algn="ctr"/>
              <a:r>
                <a:rPr kumimoji="1" lang="ja-JP" altLang="en-US" sz="2000" b="1" u="sng" dirty="0"/>
                <a:t>クラブ理事会</a:t>
              </a:r>
            </a:p>
          </p:txBody>
        </p:sp>
      </p:grpSp>
      <p:sp>
        <p:nvSpPr>
          <p:cNvPr id="4" name="テキスト ボックス 3"/>
          <p:cNvSpPr txBox="1"/>
          <p:nvPr/>
        </p:nvSpPr>
        <p:spPr>
          <a:xfrm>
            <a:off x="4956175" y="832736"/>
            <a:ext cx="2495550" cy="523220"/>
          </a:xfrm>
          <a:prstGeom prst="rect">
            <a:avLst/>
          </a:prstGeom>
          <a:noFill/>
        </p:spPr>
        <p:txBody>
          <a:bodyPr wrap="square" rtlCol="0">
            <a:spAutoFit/>
          </a:bodyPr>
          <a:lstStyle/>
          <a:p>
            <a:r>
              <a:rPr kumimoji="1" lang="ja-JP" altLang="en-US" sz="1400" dirty="0"/>
              <a:t>クラブ役員＆</a:t>
            </a:r>
            <a:endParaRPr kumimoji="1" lang="en-US" altLang="ja-JP" sz="1400" dirty="0"/>
          </a:p>
          <a:p>
            <a:r>
              <a:rPr kumimoji="1" lang="ja-JP" altLang="en-US" sz="1400" dirty="0"/>
              <a:t>選挙で選ばれた委員長・理事</a:t>
            </a:r>
          </a:p>
        </p:txBody>
      </p:sp>
      <p:grpSp>
        <p:nvGrpSpPr>
          <p:cNvPr id="58" name="グループ化 57">
            <a:extLst>
              <a:ext uri="{FF2B5EF4-FFF2-40B4-BE49-F238E27FC236}">
                <a16:creationId xmlns="" xmlns:a16="http://schemas.microsoft.com/office/drawing/2014/main" id="{371F1DB0-4974-4745-ABF7-9CF4C9F22CFE}"/>
              </a:ext>
            </a:extLst>
          </p:cNvPr>
          <p:cNvGrpSpPr/>
          <p:nvPr/>
        </p:nvGrpSpPr>
        <p:grpSpPr>
          <a:xfrm>
            <a:off x="5188477" y="1858644"/>
            <a:ext cx="1820334" cy="591200"/>
            <a:chOff x="5188477" y="1858644"/>
            <a:chExt cx="1820334" cy="591200"/>
          </a:xfrm>
        </p:grpSpPr>
        <p:sp>
          <p:nvSpPr>
            <p:cNvPr id="5" name="角丸四角形 4"/>
            <p:cNvSpPr/>
            <p:nvPr/>
          </p:nvSpPr>
          <p:spPr>
            <a:xfrm>
              <a:off x="5215466" y="1862667"/>
              <a:ext cx="1766358" cy="558800"/>
            </a:xfrm>
            <a:prstGeom prst="roundRect">
              <a:avLst>
                <a:gd name="adj" fmla="val 30303"/>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5446711" y="1858644"/>
              <a:ext cx="1303867" cy="369332"/>
            </a:xfrm>
            <a:prstGeom prst="rect">
              <a:avLst/>
            </a:prstGeom>
            <a:noFill/>
          </p:spPr>
          <p:txBody>
            <a:bodyPr wrap="square" rtlCol="0" anchor="ctr">
              <a:spAutoFit/>
            </a:bodyPr>
            <a:lstStyle/>
            <a:p>
              <a:pPr algn="ctr"/>
              <a:r>
                <a:rPr kumimoji="1" lang="ja-JP" altLang="en-US" u="sng" dirty="0"/>
                <a:t>クラブ会長</a:t>
              </a:r>
              <a:endParaRPr kumimoji="1" lang="en-US" altLang="ja-JP" u="sng" dirty="0"/>
            </a:p>
          </p:txBody>
        </p:sp>
        <p:sp>
          <p:nvSpPr>
            <p:cNvPr id="7" name="テキスト ボックス 6"/>
            <p:cNvSpPr txBox="1"/>
            <p:nvPr/>
          </p:nvSpPr>
          <p:spPr>
            <a:xfrm>
              <a:off x="5188477" y="2142067"/>
              <a:ext cx="1820334" cy="307777"/>
            </a:xfrm>
            <a:prstGeom prst="rect">
              <a:avLst/>
            </a:prstGeom>
            <a:noFill/>
          </p:spPr>
          <p:txBody>
            <a:bodyPr wrap="square" rtlCol="0">
              <a:spAutoFit/>
            </a:bodyPr>
            <a:lstStyle/>
            <a:p>
              <a:pPr algn="ctr"/>
              <a:r>
                <a:rPr kumimoji="1" lang="en-US" altLang="ja-JP" sz="1400" dirty="0"/>
                <a:t>GAT</a:t>
              </a:r>
              <a:r>
                <a:rPr kumimoji="1" lang="ja-JP" altLang="en-US" sz="1400" dirty="0"/>
                <a:t>ファシリテーター</a:t>
              </a:r>
            </a:p>
          </p:txBody>
        </p:sp>
      </p:grpSp>
      <p:grpSp>
        <p:nvGrpSpPr>
          <p:cNvPr id="30" name="グループ化 29"/>
          <p:cNvGrpSpPr/>
          <p:nvPr/>
        </p:nvGrpSpPr>
        <p:grpSpPr>
          <a:xfrm>
            <a:off x="3240000" y="3420000"/>
            <a:ext cx="1080000" cy="593166"/>
            <a:chOff x="3141134" y="3115733"/>
            <a:chExt cx="1080000" cy="593166"/>
          </a:xfrm>
        </p:grpSpPr>
        <p:sp>
          <p:nvSpPr>
            <p:cNvPr id="8" name="角丸四角形 7"/>
            <p:cNvSpPr/>
            <p:nvPr/>
          </p:nvSpPr>
          <p:spPr>
            <a:xfrm>
              <a:off x="3141134" y="3115733"/>
              <a:ext cx="1080000" cy="540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141134" y="3115733"/>
              <a:ext cx="1080000" cy="307777"/>
            </a:xfrm>
            <a:prstGeom prst="rect">
              <a:avLst/>
            </a:prstGeom>
            <a:noFill/>
          </p:spPr>
          <p:txBody>
            <a:bodyPr wrap="square" rtlCol="0" anchor="ctr">
              <a:spAutoFit/>
            </a:bodyPr>
            <a:lstStyle/>
            <a:p>
              <a:pPr algn="ctr"/>
              <a:r>
                <a:rPr kumimoji="1" lang="ja-JP" altLang="en-US" sz="1400" u="sng" dirty="0"/>
                <a:t>第一副会長</a:t>
              </a:r>
            </a:p>
          </p:txBody>
        </p:sp>
        <p:sp>
          <p:nvSpPr>
            <p:cNvPr id="10" name="テキスト ボックス 9"/>
            <p:cNvSpPr txBox="1"/>
            <p:nvPr/>
          </p:nvSpPr>
          <p:spPr>
            <a:xfrm>
              <a:off x="3240642" y="3370345"/>
              <a:ext cx="900000" cy="338554"/>
            </a:xfrm>
            <a:prstGeom prst="rect">
              <a:avLst/>
            </a:prstGeom>
            <a:noFill/>
          </p:spPr>
          <p:txBody>
            <a:bodyPr wrap="square" rtlCol="0">
              <a:spAutoFit/>
            </a:bodyPr>
            <a:lstStyle/>
            <a:p>
              <a:pPr algn="ctr"/>
              <a:r>
                <a:rPr kumimoji="1" lang="ja-JP" altLang="en-US" sz="1600" dirty="0"/>
                <a:t>ＧＬＴ</a:t>
              </a:r>
            </a:p>
          </p:txBody>
        </p:sp>
      </p:grpSp>
      <p:grpSp>
        <p:nvGrpSpPr>
          <p:cNvPr id="31" name="グループ化 30"/>
          <p:cNvGrpSpPr/>
          <p:nvPr/>
        </p:nvGrpSpPr>
        <p:grpSpPr>
          <a:xfrm>
            <a:off x="4680000" y="3420000"/>
            <a:ext cx="1080000" cy="593166"/>
            <a:chOff x="4724401" y="3091821"/>
            <a:chExt cx="1080000" cy="593166"/>
          </a:xfrm>
        </p:grpSpPr>
        <p:sp>
          <p:nvSpPr>
            <p:cNvPr id="11" name="角丸四角形 10"/>
            <p:cNvSpPr/>
            <p:nvPr/>
          </p:nvSpPr>
          <p:spPr>
            <a:xfrm>
              <a:off x="4724401" y="3091821"/>
              <a:ext cx="1080000" cy="540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4724401" y="3091821"/>
              <a:ext cx="1080000" cy="307777"/>
            </a:xfrm>
            <a:prstGeom prst="rect">
              <a:avLst/>
            </a:prstGeom>
            <a:noFill/>
          </p:spPr>
          <p:txBody>
            <a:bodyPr wrap="square" rtlCol="0" anchor="ctr">
              <a:spAutoFit/>
            </a:bodyPr>
            <a:lstStyle/>
            <a:p>
              <a:pPr algn="ctr"/>
              <a:r>
                <a:rPr kumimoji="1" lang="ja-JP" altLang="en-US" sz="1400" u="sng" dirty="0"/>
                <a:t>会員委員長</a:t>
              </a:r>
            </a:p>
          </p:txBody>
        </p:sp>
        <p:sp>
          <p:nvSpPr>
            <p:cNvPr id="13" name="テキスト ボックス 12"/>
            <p:cNvSpPr txBox="1"/>
            <p:nvPr/>
          </p:nvSpPr>
          <p:spPr>
            <a:xfrm>
              <a:off x="4823909" y="3346433"/>
              <a:ext cx="900000" cy="338554"/>
            </a:xfrm>
            <a:prstGeom prst="rect">
              <a:avLst/>
            </a:prstGeom>
            <a:noFill/>
          </p:spPr>
          <p:txBody>
            <a:bodyPr wrap="square" rtlCol="0">
              <a:spAutoFit/>
            </a:bodyPr>
            <a:lstStyle/>
            <a:p>
              <a:pPr algn="ctr"/>
              <a:r>
                <a:rPr kumimoji="1" lang="ja-JP" altLang="en-US" sz="1600" dirty="0"/>
                <a:t>ＧＭＴ</a:t>
              </a:r>
            </a:p>
          </p:txBody>
        </p:sp>
      </p:grpSp>
      <p:grpSp>
        <p:nvGrpSpPr>
          <p:cNvPr id="73" name="グループ化 72">
            <a:extLst>
              <a:ext uri="{FF2B5EF4-FFF2-40B4-BE49-F238E27FC236}">
                <a16:creationId xmlns="" xmlns:a16="http://schemas.microsoft.com/office/drawing/2014/main" id="{9A898A1B-FE2C-4143-80C0-E2321E9A505F}"/>
              </a:ext>
            </a:extLst>
          </p:cNvPr>
          <p:cNvGrpSpPr/>
          <p:nvPr/>
        </p:nvGrpSpPr>
        <p:grpSpPr>
          <a:xfrm>
            <a:off x="6300000" y="3420000"/>
            <a:ext cx="1087668" cy="588036"/>
            <a:chOff x="6300000" y="3420000"/>
            <a:chExt cx="1087668" cy="588036"/>
          </a:xfrm>
        </p:grpSpPr>
        <p:sp>
          <p:nvSpPr>
            <p:cNvPr id="14" name="角丸四角形 13"/>
            <p:cNvSpPr/>
            <p:nvPr/>
          </p:nvSpPr>
          <p:spPr>
            <a:xfrm>
              <a:off x="6300000" y="3455049"/>
              <a:ext cx="1080000" cy="540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6307668" y="3420000"/>
              <a:ext cx="1080000" cy="307777"/>
            </a:xfrm>
            <a:prstGeom prst="rect">
              <a:avLst/>
            </a:prstGeom>
            <a:noFill/>
          </p:spPr>
          <p:txBody>
            <a:bodyPr wrap="square" rtlCol="0" anchor="ctr">
              <a:spAutoFit/>
            </a:bodyPr>
            <a:lstStyle/>
            <a:p>
              <a:pPr algn="ctr"/>
              <a:r>
                <a:rPr kumimoji="1" lang="ja-JP" altLang="en-US" sz="1400" u="sng" dirty="0"/>
                <a:t>奉仕委員長</a:t>
              </a:r>
            </a:p>
          </p:txBody>
        </p:sp>
        <p:sp>
          <p:nvSpPr>
            <p:cNvPr id="16" name="テキスト ボックス 15"/>
            <p:cNvSpPr txBox="1"/>
            <p:nvPr/>
          </p:nvSpPr>
          <p:spPr>
            <a:xfrm>
              <a:off x="6407176" y="3669482"/>
              <a:ext cx="900000" cy="338554"/>
            </a:xfrm>
            <a:prstGeom prst="rect">
              <a:avLst/>
            </a:prstGeom>
            <a:noFill/>
          </p:spPr>
          <p:txBody>
            <a:bodyPr wrap="square" rtlCol="0">
              <a:spAutoFit/>
            </a:bodyPr>
            <a:lstStyle/>
            <a:p>
              <a:pPr algn="ctr"/>
              <a:r>
                <a:rPr kumimoji="1" lang="ja-JP" altLang="en-US" sz="1600" dirty="0"/>
                <a:t>ＧＳＴ</a:t>
              </a:r>
            </a:p>
          </p:txBody>
        </p:sp>
      </p:grpSp>
      <p:grpSp>
        <p:nvGrpSpPr>
          <p:cNvPr id="48" name="グループ化 47"/>
          <p:cNvGrpSpPr/>
          <p:nvPr/>
        </p:nvGrpSpPr>
        <p:grpSpPr>
          <a:xfrm>
            <a:off x="7920000" y="3420000"/>
            <a:ext cx="1080000" cy="575049"/>
            <a:chOff x="7931734" y="3096951"/>
            <a:chExt cx="1080000" cy="575049"/>
          </a:xfrm>
        </p:grpSpPr>
        <p:sp>
          <p:nvSpPr>
            <p:cNvPr id="17" name="角丸四角形 16"/>
            <p:cNvSpPr/>
            <p:nvPr/>
          </p:nvSpPr>
          <p:spPr>
            <a:xfrm>
              <a:off x="7931734" y="3132000"/>
              <a:ext cx="1080000" cy="540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7931734" y="3096951"/>
              <a:ext cx="1080000" cy="307777"/>
            </a:xfrm>
            <a:prstGeom prst="rect">
              <a:avLst/>
            </a:prstGeom>
            <a:noFill/>
          </p:spPr>
          <p:txBody>
            <a:bodyPr wrap="square" rtlCol="0" anchor="ctr">
              <a:spAutoFit/>
            </a:bodyPr>
            <a:lstStyle/>
            <a:p>
              <a:pPr algn="ctr"/>
              <a:r>
                <a:rPr kumimoji="1" lang="ja-JP" altLang="en-US" sz="1400" u="sng" dirty="0"/>
                <a:t>前 会 長</a:t>
              </a:r>
            </a:p>
          </p:txBody>
        </p:sp>
        <p:sp>
          <p:nvSpPr>
            <p:cNvPr id="19" name="テキスト ボックス 18"/>
            <p:cNvSpPr txBox="1"/>
            <p:nvPr/>
          </p:nvSpPr>
          <p:spPr>
            <a:xfrm>
              <a:off x="7990442" y="3313176"/>
              <a:ext cx="1008000" cy="338554"/>
            </a:xfrm>
            <a:prstGeom prst="rect">
              <a:avLst/>
            </a:prstGeom>
            <a:noFill/>
          </p:spPr>
          <p:txBody>
            <a:bodyPr wrap="square" rtlCol="0" anchor="ctr">
              <a:spAutoFit/>
            </a:bodyPr>
            <a:lstStyle/>
            <a:p>
              <a:pPr algn="ctr"/>
              <a:r>
                <a:rPr kumimoji="1" lang="ja-JP" altLang="en-US" sz="1600" dirty="0"/>
                <a:t>ＬＣＩＦ．</a:t>
              </a:r>
              <a:r>
                <a:rPr kumimoji="1" lang="en-US" altLang="ja-JP" sz="1200" dirty="0"/>
                <a:t>Co</a:t>
              </a:r>
              <a:endParaRPr kumimoji="1" lang="ja-JP" altLang="en-US" sz="1200" dirty="0"/>
            </a:p>
          </p:txBody>
        </p:sp>
      </p:grpSp>
      <p:sp>
        <p:nvSpPr>
          <p:cNvPr id="20" name="テキスト ボックス 19"/>
          <p:cNvSpPr txBox="1"/>
          <p:nvPr/>
        </p:nvSpPr>
        <p:spPr>
          <a:xfrm>
            <a:off x="3141134" y="4320000"/>
            <a:ext cx="1260000" cy="612000"/>
          </a:xfrm>
          <a:prstGeom prst="rect">
            <a:avLst/>
          </a:prstGeom>
          <a:solidFill>
            <a:schemeClr val="accent2">
              <a:lumMod val="60000"/>
              <a:lumOff val="4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指導力育成</a:t>
            </a:r>
            <a:endParaRPr kumimoji="1" lang="en-US" altLang="ja-JP" sz="1600" dirty="0"/>
          </a:p>
          <a:p>
            <a:pPr algn="ctr"/>
            <a:r>
              <a:rPr kumimoji="1" lang="ja-JP" altLang="en-US" sz="1600" dirty="0"/>
              <a:t>委員会</a:t>
            </a:r>
          </a:p>
        </p:txBody>
      </p:sp>
      <p:sp>
        <p:nvSpPr>
          <p:cNvPr id="21" name="テキスト ボックス 20"/>
          <p:cNvSpPr txBox="1"/>
          <p:nvPr/>
        </p:nvSpPr>
        <p:spPr>
          <a:xfrm>
            <a:off x="4638676" y="4320000"/>
            <a:ext cx="1260000" cy="612000"/>
          </a:xfrm>
          <a:prstGeom prst="rect">
            <a:avLst/>
          </a:prstGeom>
          <a:solidFill>
            <a:schemeClr val="accent2">
              <a:lumMod val="60000"/>
              <a:lumOff val="4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会員増強</a:t>
            </a:r>
            <a:endParaRPr kumimoji="1" lang="en-US" altLang="ja-JP" sz="1600" dirty="0"/>
          </a:p>
          <a:p>
            <a:pPr algn="ctr"/>
            <a:r>
              <a:rPr kumimoji="1" lang="ja-JP" altLang="en-US" sz="1600" dirty="0"/>
              <a:t>委員会</a:t>
            </a:r>
          </a:p>
        </p:txBody>
      </p:sp>
      <p:sp>
        <p:nvSpPr>
          <p:cNvPr id="22" name="テキスト ボックス 21"/>
          <p:cNvSpPr txBox="1"/>
          <p:nvPr/>
        </p:nvSpPr>
        <p:spPr>
          <a:xfrm>
            <a:off x="6245461" y="4320000"/>
            <a:ext cx="1260000" cy="612000"/>
          </a:xfrm>
          <a:prstGeom prst="rect">
            <a:avLst/>
          </a:prstGeom>
          <a:solidFill>
            <a:schemeClr val="accent2">
              <a:lumMod val="60000"/>
              <a:lumOff val="4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奉仕</a:t>
            </a:r>
            <a:r>
              <a:rPr kumimoji="1" lang="ja-JP" altLang="en-US" sz="1400" b="1" dirty="0"/>
              <a:t>アクティビティ</a:t>
            </a:r>
            <a:r>
              <a:rPr kumimoji="1" lang="ja-JP" altLang="en-US" sz="1600" dirty="0"/>
              <a:t>委員会</a:t>
            </a:r>
          </a:p>
        </p:txBody>
      </p:sp>
      <p:grpSp>
        <p:nvGrpSpPr>
          <p:cNvPr id="25" name="グループ化 24"/>
          <p:cNvGrpSpPr/>
          <p:nvPr/>
        </p:nvGrpSpPr>
        <p:grpSpPr>
          <a:xfrm>
            <a:off x="276199" y="3492000"/>
            <a:ext cx="1080000" cy="504000"/>
            <a:chOff x="1816101" y="3168003"/>
            <a:chExt cx="1024467" cy="463190"/>
          </a:xfrm>
        </p:grpSpPr>
        <p:sp>
          <p:nvSpPr>
            <p:cNvPr id="23" name="角丸四角形 22"/>
            <p:cNvSpPr/>
            <p:nvPr/>
          </p:nvSpPr>
          <p:spPr>
            <a:xfrm>
              <a:off x="1816101" y="3168003"/>
              <a:ext cx="1024467" cy="463190"/>
            </a:xfrm>
            <a:prstGeom prst="roundRect">
              <a:avLst>
                <a:gd name="adj" fmla="val 2150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879601" y="3214932"/>
              <a:ext cx="897466" cy="369332"/>
            </a:xfrm>
            <a:prstGeom prst="rect">
              <a:avLst/>
            </a:prstGeom>
            <a:noFill/>
          </p:spPr>
          <p:txBody>
            <a:bodyPr wrap="square" rtlCol="0" anchor="ctr">
              <a:spAutoFit/>
            </a:bodyPr>
            <a:lstStyle/>
            <a:p>
              <a:pPr algn="ctr"/>
              <a:r>
                <a:rPr kumimoji="1" lang="ja-JP" altLang="en-US" dirty="0"/>
                <a:t>幹　事</a:t>
              </a:r>
            </a:p>
          </p:txBody>
        </p:sp>
      </p:grpSp>
      <p:grpSp>
        <p:nvGrpSpPr>
          <p:cNvPr id="26" name="グループ化 25"/>
          <p:cNvGrpSpPr/>
          <p:nvPr/>
        </p:nvGrpSpPr>
        <p:grpSpPr>
          <a:xfrm>
            <a:off x="1677933" y="3492000"/>
            <a:ext cx="1080000" cy="504000"/>
            <a:chOff x="1816101" y="3168003"/>
            <a:chExt cx="1024467" cy="463190"/>
          </a:xfrm>
        </p:grpSpPr>
        <p:sp>
          <p:nvSpPr>
            <p:cNvPr id="27" name="角丸四角形 26"/>
            <p:cNvSpPr/>
            <p:nvPr/>
          </p:nvSpPr>
          <p:spPr>
            <a:xfrm>
              <a:off x="1816101" y="3168003"/>
              <a:ext cx="1024467" cy="463190"/>
            </a:xfrm>
            <a:prstGeom prst="roundRect">
              <a:avLst>
                <a:gd name="adj" fmla="val 2150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1879601" y="3214932"/>
              <a:ext cx="897466" cy="369332"/>
            </a:xfrm>
            <a:prstGeom prst="rect">
              <a:avLst/>
            </a:prstGeom>
            <a:noFill/>
          </p:spPr>
          <p:txBody>
            <a:bodyPr wrap="square" rtlCol="0" anchor="ctr">
              <a:spAutoFit/>
            </a:bodyPr>
            <a:lstStyle/>
            <a:p>
              <a:pPr algn="ctr"/>
              <a:r>
                <a:rPr kumimoji="1" lang="ja-JP" altLang="en-US" dirty="0"/>
                <a:t>会　計</a:t>
              </a:r>
            </a:p>
          </p:txBody>
        </p:sp>
      </p:grpSp>
      <p:sp>
        <p:nvSpPr>
          <p:cNvPr id="29" name="テキスト ボックス 28"/>
          <p:cNvSpPr txBox="1"/>
          <p:nvPr/>
        </p:nvSpPr>
        <p:spPr>
          <a:xfrm>
            <a:off x="1593293" y="4320000"/>
            <a:ext cx="1260000" cy="612000"/>
          </a:xfrm>
          <a:prstGeom prst="rect">
            <a:avLst/>
          </a:prstGeom>
          <a:solidFill>
            <a:schemeClr val="accent2">
              <a:lumMod val="60000"/>
              <a:lumOff val="4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財務</a:t>
            </a:r>
            <a:endParaRPr kumimoji="1" lang="en-US" altLang="ja-JP" sz="1600" dirty="0"/>
          </a:p>
          <a:p>
            <a:pPr algn="ctr"/>
            <a:r>
              <a:rPr kumimoji="1" lang="ja-JP" altLang="en-US" sz="1600" dirty="0"/>
              <a:t>委員会</a:t>
            </a:r>
          </a:p>
        </p:txBody>
      </p:sp>
      <p:grpSp>
        <p:nvGrpSpPr>
          <p:cNvPr id="32" name="グループ化 31"/>
          <p:cNvGrpSpPr/>
          <p:nvPr/>
        </p:nvGrpSpPr>
        <p:grpSpPr>
          <a:xfrm>
            <a:off x="9288000" y="3491049"/>
            <a:ext cx="1273858" cy="504000"/>
            <a:chOff x="1724156" y="3168003"/>
            <a:chExt cx="1208357" cy="463190"/>
          </a:xfrm>
        </p:grpSpPr>
        <p:sp>
          <p:nvSpPr>
            <p:cNvPr id="33" name="角丸四角形 32"/>
            <p:cNvSpPr/>
            <p:nvPr/>
          </p:nvSpPr>
          <p:spPr>
            <a:xfrm>
              <a:off x="1816101" y="3168003"/>
              <a:ext cx="1024467" cy="463190"/>
            </a:xfrm>
            <a:prstGeom prst="roundRect">
              <a:avLst>
                <a:gd name="adj" fmla="val 2150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1724156" y="3244027"/>
              <a:ext cx="1208357" cy="311141"/>
            </a:xfrm>
            <a:prstGeom prst="rect">
              <a:avLst/>
            </a:prstGeom>
            <a:noFill/>
          </p:spPr>
          <p:txBody>
            <a:bodyPr wrap="square" rtlCol="0" anchor="ctr">
              <a:spAutoFit/>
            </a:bodyPr>
            <a:lstStyle/>
            <a:p>
              <a:pPr algn="ctr"/>
              <a:r>
                <a:rPr kumimoji="1" lang="ja-JP" altLang="en-US" sz="1600" dirty="0"/>
                <a:t>ＭＣ委員長</a:t>
              </a:r>
            </a:p>
          </p:txBody>
        </p:sp>
      </p:grpSp>
      <p:sp>
        <p:nvSpPr>
          <p:cNvPr id="35" name="テキスト ボックス 34"/>
          <p:cNvSpPr txBox="1"/>
          <p:nvPr/>
        </p:nvSpPr>
        <p:spPr>
          <a:xfrm>
            <a:off x="9329938" y="4320000"/>
            <a:ext cx="1260000" cy="612000"/>
          </a:xfrm>
          <a:prstGeom prst="rect">
            <a:avLst/>
          </a:prstGeom>
          <a:solidFill>
            <a:schemeClr val="accent2">
              <a:lumMod val="60000"/>
              <a:lumOff val="4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ＭＣ</a:t>
            </a:r>
            <a:endParaRPr kumimoji="1" lang="en-US" altLang="ja-JP" sz="1600" dirty="0"/>
          </a:p>
          <a:p>
            <a:pPr algn="ctr"/>
            <a:r>
              <a:rPr kumimoji="1" lang="ja-JP" altLang="en-US" sz="1600" dirty="0"/>
              <a:t>委員会</a:t>
            </a:r>
          </a:p>
        </p:txBody>
      </p:sp>
      <p:grpSp>
        <p:nvGrpSpPr>
          <p:cNvPr id="36" name="グループ化 35"/>
          <p:cNvGrpSpPr/>
          <p:nvPr/>
        </p:nvGrpSpPr>
        <p:grpSpPr>
          <a:xfrm>
            <a:off x="10748052" y="3492000"/>
            <a:ext cx="1273858" cy="504000"/>
            <a:chOff x="1724156" y="3168003"/>
            <a:chExt cx="1208357" cy="463190"/>
          </a:xfrm>
        </p:grpSpPr>
        <p:sp>
          <p:nvSpPr>
            <p:cNvPr id="37" name="角丸四角形 36"/>
            <p:cNvSpPr/>
            <p:nvPr/>
          </p:nvSpPr>
          <p:spPr>
            <a:xfrm>
              <a:off x="1816101" y="3168003"/>
              <a:ext cx="1024467" cy="463190"/>
            </a:xfrm>
            <a:prstGeom prst="roundRect">
              <a:avLst>
                <a:gd name="adj" fmla="val 21507"/>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1724156" y="3244027"/>
              <a:ext cx="1208357" cy="311141"/>
            </a:xfrm>
            <a:prstGeom prst="rect">
              <a:avLst/>
            </a:prstGeom>
            <a:noFill/>
          </p:spPr>
          <p:txBody>
            <a:bodyPr wrap="square" rtlCol="0" anchor="ctr">
              <a:spAutoFit/>
            </a:bodyPr>
            <a:lstStyle/>
            <a:p>
              <a:pPr algn="ctr"/>
              <a:r>
                <a:rPr kumimoji="1" lang="ja-JP" altLang="en-US" sz="1600" dirty="0"/>
                <a:t>第二副会長</a:t>
              </a:r>
            </a:p>
          </p:txBody>
        </p:sp>
      </p:grpSp>
      <p:sp>
        <p:nvSpPr>
          <p:cNvPr id="39" name="テキスト ボックス 38"/>
          <p:cNvSpPr txBox="1"/>
          <p:nvPr/>
        </p:nvSpPr>
        <p:spPr>
          <a:xfrm>
            <a:off x="4075935" y="5399999"/>
            <a:ext cx="1260000" cy="612000"/>
          </a:xfrm>
          <a:prstGeom prst="rect">
            <a:avLst/>
          </a:prstGeom>
          <a:solidFill>
            <a:schemeClr val="accent2">
              <a:lumMod val="60000"/>
              <a:lumOff val="4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会則及び</a:t>
            </a:r>
            <a:endParaRPr kumimoji="1" lang="en-US" altLang="ja-JP" sz="1600" dirty="0"/>
          </a:p>
          <a:p>
            <a:pPr algn="ctr"/>
            <a:r>
              <a:rPr kumimoji="1" lang="ja-JP" altLang="en-US" sz="1600" dirty="0"/>
              <a:t>付則委員会</a:t>
            </a:r>
          </a:p>
        </p:txBody>
      </p:sp>
      <p:grpSp>
        <p:nvGrpSpPr>
          <p:cNvPr id="44" name="グループ化 43"/>
          <p:cNvGrpSpPr/>
          <p:nvPr/>
        </p:nvGrpSpPr>
        <p:grpSpPr>
          <a:xfrm>
            <a:off x="139655" y="4396804"/>
            <a:ext cx="1334867" cy="504000"/>
            <a:chOff x="10849810" y="3109819"/>
            <a:chExt cx="1334867" cy="504000"/>
          </a:xfrm>
          <a:solidFill>
            <a:schemeClr val="accent4">
              <a:lumMod val="40000"/>
              <a:lumOff val="60000"/>
            </a:schemeClr>
          </a:solidFill>
        </p:grpSpPr>
        <p:sp>
          <p:nvSpPr>
            <p:cNvPr id="41" name="角丸四角形 40"/>
            <p:cNvSpPr/>
            <p:nvPr/>
          </p:nvSpPr>
          <p:spPr>
            <a:xfrm>
              <a:off x="10951125" y="3109819"/>
              <a:ext cx="1150840" cy="504000"/>
            </a:xfrm>
            <a:prstGeom prst="roundRect">
              <a:avLst>
                <a:gd name="adj" fmla="val 2150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10849810" y="3187528"/>
              <a:ext cx="1334867" cy="307777"/>
            </a:xfrm>
            <a:prstGeom prst="rect">
              <a:avLst/>
            </a:prstGeom>
            <a:noFill/>
            <a:ln w="12700">
              <a:noFill/>
            </a:ln>
          </p:spPr>
          <p:txBody>
            <a:bodyPr wrap="square" rtlCol="0" anchor="ctr">
              <a:spAutoFit/>
            </a:bodyPr>
            <a:lstStyle>
              <a:defPPr>
                <a:defRPr lang="en-US"/>
              </a:defPPr>
              <a:lvl1pPr algn="ctr">
                <a:defRPr kumimoji="1" sz="1600"/>
              </a:lvl1pPr>
            </a:lstStyle>
            <a:p>
              <a:r>
                <a:rPr lang="ja-JP" altLang="en-US" sz="1400" b="1" dirty="0"/>
                <a:t>プログラム．</a:t>
              </a:r>
              <a:r>
                <a:rPr lang="en-US" altLang="ja-JP" sz="1400" b="1" dirty="0"/>
                <a:t>Co</a:t>
              </a:r>
            </a:p>
          </p:txBody>
        </p:sp>
      </p:grpSp>
      <p:sp>
        <p:nvSpPr>
          <p:cNvPr id="43" name="テキスト ボックス 42"/>
          <p:cNvSpPr txBox="1"/>
          <p:nvPr/>
        </p:nvSpPr>
        <p:spPr>
          <a:xfrm>
            <a:off x="214522" y="5400000"/>
            <a:ext cx="1260000" cy="612000"/>
          </a:xfrm>
          <a:prstGeom prst="rect">
            <a:avLst/>
          </a:prstGeom>
          <a:solidFill>
            <a:schemeClr val="accent4">
              <a:lumMod val="40000"/>
              <a:lumOff val="6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例会計画</a:t>
            </a:r>
            <a:endParaRPr kumimoji="1" lang="en-US" altLang="ja-JP" sz="1600" dirty="0"/>
          </a:p>
          <a:p>
            <a:pPr algn="ctr"/>
            <a:r>
              <a:rPr kumimoji="1" lang="ja-JP" altLang="en-US" sz="1600" dirty="0"/>
              <a:t>委員会</a:t>
            </a:r>
          </a:p>
        </p:txBody>
      </p:sp>
      <p:sp>
        <p:nvSpPr>
          <p:cNvPr id="45" name="テキスト ボックス 44"/>
          <p:cNvSpPr txBox="1"/>
          <p:nvPr/>
        </p:nvSpPr>
        <p:spPr>
          <a:xfrm>
            <a:off x="6578068" y="5400000"/>
            <a:ext cx="1260000" cy="612000"/>
          </a:xfrm>
          <a:prstGeom prst="rect">
            <a:avLst/>
          </a:prstGeom>
          <a:solidFill>
            <a:schemeClr val="accent2">
              <a:lumMod val="60000"/>
              <a:lumOff val="4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ＩＴ情報技術委員会</a:t>
            </a:r>
          </a:p>
        </p:txBody>
      </p:sp>
      <p:sp>
        <p:nvSpPr>
          <p:cNvPr id="46" name="テキスト ボックス 45"/>
          <p:cNvSpPr txBox="1"/>
          <p:nvPr/>
        </p:nvSpPr>
        <p:spPr>
          <a:xfrm>
            <a:off x="2086655" y="5402308"/>
            <a:ext cx="1260000" cy="612000"/>
          </a:xfrm>
          <a:prstGeom prst="rect">
            <a:avLst/>
          </a:prstGeom>
          <a:solidFill>
            <a:schemeClr val="accent4">
              <a:lumMod val="40000"/>
              <a:lumOff val="60000"/>
            </a:schemeClr>
          </a:solidFill>
          <a:ln w="12700">
            <a:solidFill>
              <a:schemeClr val="tx1"/>
            </a:solidFill>
          </a:ln>
          <a:scene3d>
            <a:camera prst="orthographicFront"/>
            <a:lightRig rig="threePt" dir="t"/>
          </a:scene3d>
          <a:sp3d>
            <a:bevelT/>
          </a:sp3d>
        </p:spPr>
        <p:txBody>
          <a:bodyPr wrap="square" rtlCol="0" anchor="ctr">
            <a:spAutoFit/>
          </a:bodyPr>
          <a:lstStyle/>
          <a:p>
            <a:pPr algn="ctr"/>
            <a:r>
              <a:rPr kumimoji="1" lang="ja-JP" altLang="en-US" sz="1600" dirty="0"/>
              <a:t>理事会承認設置委員会</a:t>
            </a:r>
          </a:p>
        </p:txBody>
      </p:sp>
      <p:cxnSp>
        <p:nvCxnSpPr>
          <p:cNvPr id="50" name="直線コネクタ 49"/>
          <p:cNvCxnSpPr>
            <a:endCxn id="6" idx="0"/>
          </p:cNvCxnSpPr>
          <p:nvPr/>
        </p:nvCxnSpPr>
        <p:spPr>
          <a:xfrm>
            <a:off x="6098644" y="1327381"/>
            <a:ext cx="1" cy="5312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3789508" y="3060000"/>
            <a:ext cx="1" cy="36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5205941" y="3060000"/>
            <a:ext cx="1" cy="396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6828459" y="3060000"/>
            <a:ext cx="1" cy="396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8459999" y="3060000"/>
            <a:ext cx="1" cy="396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a:off x="3789508" y="3060000"/>
            <a:ext cx="467049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9" name="直線コネクタ 58"/>
          <p:cNvCxnSpPr>
            <a:cxnSpLocks/>
          </p:cNvCxnSpPr>
          <p:nvPr/>
        </p:nvCxnSpPr>
        <p:spPr>
          <a:xfrm>
            <a:off x="6098644" y="2427419"/>
            <a:ext cx="0" cy="62735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0" name="角丸四角形 59"/>
          <p:cNvSpPr/>
          <p:nvPr/>
        </p:nvSpPr>
        <p:spPr>
          <a:xfrm>
            <a:off x="2995332" y="1716837"/>
            <a:ext cx="6220309" cy="240070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7375525" y="2055270"/>
            <a:ext cx="1571625" cy="646331"/>
          </a:xfrm>
          <a:prstGeom prst="rect">
            <a:avLst/>
          </a:prstGeom>
          <a:noFill/>
        </p:spPr>
        <p:txBody>
          <a:bodyPr wrap="square" rtlCol="0">
            <a:spAutoFit/>
          </a:bodyPr>
          <a:lstStyle/>
          <a:p>
            <a:r>
              <a:rPr kumimoji="1" lang="ja-JP" altLang="en-US" dirty="0"/>
              <a:t>ＧＡＴを率いる</a:t>
            </a:r>
            <a:endParaRPr kumimoji="1" lang="en-US" altLang="ja-JP" dirty="0"/>
          </a:p>
          <a:p>
            <a:r>
              <a:rPr kumimoji="1" lang="ja-JP" altLang="en-US" dirty="0"/>
              <a:t>クラブ役員</a:t>
            </a:r>
          </a:p>
        </p:txBody>
      </p:sp>
      <p:cxnSp>
        <p:nvCxnSpPr>
          <p:cNvPr id="57" name="直線コネクタ 56">
            <a:extLst>
              <a:ext uri="{FF2B5EF4-FFF2-40B4-BE49-F238E27FC236}">
                <a16:creationId xmlns="" xmlns:a16="http://schemas.microsoft.com/office/drawing/2014/main" id="{67F1DBFB-15F6-42B8-ADEF-770007809808}"/>
              </a:ext>
            </a:extLst>
          </p:cNvPr>
          <p:cNvCxnSpPr>
            <a:cxnSpLocks/>
          </p:cNvCxnSpPr>
          <p:nvPr/>
        </p:nvCxnSpPr>
        <p:spPr>
          <a:xfrm flipH="1">
            <a:off x="8468852" y="3060000"/>
            <a:ext cx="2916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 xmlns:a16="http://schemas.microsoft.com/office/drawing/2014/main" id="{5126CBF1-0AA9-42F9-8EA3-57E0381ECB0C}"/>
              </a:ext>
            </a:extLst>
          </p:cNvPr>
          <p:cNvCxnSpPr/>
          <p:nvPr/>
        </p:nvCxnSpPr>
        <p:spPr>
          <a:xfrm>
            <a:off x="9933844" y="3060000"/>
            <a:ext cx="1" cy="43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 xmlns:a16="http://schemas.microsoft.com/office/drawing/2014/main" id="{BEA26D13-6367-4DA7-88FC-37912D1F07D4}"/>
              </a:ext>
            </a:extLst>
          </p:cNvPr>
          <p:cNvCxnSpPr/>
          <p:nvPr/>
        </p:nvCxnSpPr>
        <p:spPr>
          <a:xfrm>
            <a:off x="11384980" y="3060000"/>
            <a:ext cx="1" cy="43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 xmlns:a16="http://schemas.microsoft.com/office/drawing/2014/main" id="{8011309E-9267-4C59-A95C-C98CD693301F}"/>
              </a:ext>
            </a:extLst>
          </p:cNvPr>
          <p:cNvCxnSpPr>
            <a:cxnSpLocks/>
          </p:cNvCxnSpPr>
          <p:nvPr/>
        </p:nvCxnSpPr>
        <p:spPr>
          <a:xfrm flipH="1">
            <a:off x="900000" y="3060000"/>
            <a:ext cx="290227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 xmlns:a16="http://schemas.microsoft.com/office/drawing/2014/main" id="{56D49CC3-F114-415D-98C6-E193D9119A9F}"/>
              </a:ext>
            </a:extLst>
          </p:cNvPr>
          <p:cNvCxnSpPr/>
          <p:nvPr/>
        </p:nvCxnSpPr>
        <p:spPr>
          <a:xfrm>
            <a:off x="887234" y="3060000"/>
            <a:ext cx="1" cy="43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 xmlns:a16="http://schemas.microsoft.com/office/drawing/2014/main" id="{879814EF-25D2-4786-9D3B-9C75ADF3466E}"/>
              </a:ext>
            </a:extLst>
          </p:cNvPr>
          <p:cNvCxnSpPr/>
          <p:nvPr/>
        </p:nvCxnSpPr>
        <p:spPr>
          <a:xfrm>
            <a:off x="2235938" y="3059049"/>
            <a:ext cx="1" cy="432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 xmlns:a16="http://schemas.microsoft.com/office/drawing/2014/main" id="{A7A1F5D2-5D06-4E62-9E6E-F7DFEE67ABB7}"/>
              </a:ext>
            </a:extLst>
          </p:cNvPr>
          <p:cNvCxnSpPr/>
          <p:nvPr/>
        </p:nvCxnSpPr>
        <p:spPr>
          <a:xfrm>
            <a:off x="2235938" y="3972194"/>
            <a:ext cx="1" cy="36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 xmlns:a16="http://schemas.microsoft.com/office/drawing/2014/main" id="{1B32ACF2-C996-4B53-9CA4-EDFEC0908E3F}"/>
              </a:ext>
            </a:extLst>
          </p:cNvPr>
          <p:cNvCxnSpPr/>
          <p:nvPr/>
        </p:nvCxnSpPr>
        <p:spPr>
          <a:xfrm>
            <a:off x="3759948" y="3950401"/>
            <a:ext cx="1" cy="36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 xmlns:a16="http://schemas.microsoft.com/office/drawing/2014/main" id="{76216DEE-BEC9-4769-B0AB-C6877D023637}"/>
              </a:ext>
            </a:extLst>
          </p:cNvPr>
          <p:cNvCxnSpPr/>
          <p:nvPr/>
        </p:nvCxnSpPr>
        <p:spPr>
          <a:xfrm>
            <a:off x="5245950" y="3975024"/>
            <a:ext cx="1" cy="324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 xmlns:a16="http://schemas.microsoft.com/office/drawing/2014/main" id="{99F1E0DC-695A-4370-B34D-CB31E506DE0B}"/>
              </a:ext>
            </a:extLst>
          </p:cNvPr>
          <p:cNvCxnSpPr/>
          <p:nvPr/>
        </p:nvCxnSpPr>
        <p:spPr>
          <a:xfrm>
            <a:off x="6840000" y="3994182"/>
            <a:ext cx="1" cy="324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 xmlns:a16="http://schemas.microsoft.com/office/drawing/2014/main" id="{CEE6436E-3148-401E-B45B-76E75DD6C2E4}"/>
              </a:ext>
            </a:extLst>
          </p:cNvPr>
          <p:cNvCxnSpPr/>
          <p:nvPr/>
        </p:nvCxnSpPr>
        <p:spPr>
          <a:xfrm>
            <a:off x="9959938" y="4001109"/>
            <a:ext cx="1" cy="324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 xmlns:a16="http://schemas.microsoft.com/office/drawing/2014/main" id="{F3B867B9-3992-4C52-9282-CE637F0175BF}"/>
              </a:ext>
            </a:extLst>
          </p:cNvPr>
          <p:cNvCxnSpPr/>
          <p:nvPr/>
        </p:nvCxnSpPr>
        <p:spPr>
          <a:xfrm>
            <a:off x="816197" y="4886159"/>
            <a:ext cx="1" cy="50400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74" name="グループ化 73">
            <a:extLst>
              <a:ext uri="{FF2B5EF4-FFF2-40B4-BE49-F238E27FC236}">
                <a16:creationId xmlns="" xmlns:a16="http://schemas.microsoft.com/office/drawing/2014/main" id="{1FBFF200-C1E6-4BE5-995D-90A8A722885B}"/>
              </a:ext>
            </a:extLst>
          </p:cNvPr>
          <p:cNvGrpSpPr/>
          <p:nvPr/>
        </p:nvGrpSpPr>
        <p:grpSpPr>
          <a:xfrm>
            <a:off x="276199" y="251130"/>
            <a:ext cx="4215973" cy="756000"/>
            <a:chOff x="2029527" y="257625"/>
            <a:chExt cx="7086952" cy="756000"/>
          </a:xfrm>
        </p:grpSpPr>
        <p:sp>
          <p:nvSpPr>
            <p:cNvPr id="75" name="Rectangle 2">
              <a:extLst>
                <a:ext uri="{FF2B5EF4-FFF2-40B4-BE49-F238E27FC236}">
                  <a16:creationId xmlns="" xmlns:a16="http://schemas.microsoft.com/office/drawing/2014/main" id="{98595077-5C3F-45EB-9C01-1D570E0C20E9}"/>
                </a:ext>
              </a:extLst>
            </p:cNvPr>
            <p:cNvSpPr txBox="1">
              <a:spLocks noChangeArrowheads="1"/>
            </p:cNvSpPr>
            <p:nvPr/>
          </p:nvSpPr>
          <p:spPr bwMode="auto">
            <a:xfrm>
              <a:off x="2029527" y="257626"/>
              <a:ext cx="6317519" cy="720000"/>
            </a:xfrm>
            <a:prstGeom prst="rect">
              <a:avLst/>
            </a:prstGeom>
            <a:gradFill flip="none" rotWithShape="1">
              <a:gsLst>
                <a:gs pos="0">
                  <a:srgbClr val="A666E1">
                    <a:shade val="30000"/>
                    <a:satMod val="115000"/>
                  </a:srgbClr>
                </a:gs>
                <a:gs pos="50000">
                  <a:srgbClr val="A666E1">
                    <a:shade val="67500"/>
                    <a:satMod val="115000"/>
                  </a:srgbClr>
                </a:gs>
                <a:gs pos="100000">
                  <a:srgbClr val="A666E1">
                    <a:shade val="100000"/>
                    <a:satMod val="115000"/>
                  </a:srgbClr>
                </a:gs>
              </a:gsLst>
              <a:path path="circle">
                <a:fillToRect r="100000" b="100000"/>
              </a:path>
              <a:tileRect l="-100000" t="-100000"/>
            </a:gradFill>
            <a:ln w="28575" cap="rnd" cmpd="sng" algn="ctr">
              <a:solidFill>
                <a:sysClr val="windowText" lastClr="000000"/>
              </a:solidFill>
              <a:prstDash val="solid"/>
            </a:ln>
            <a:effectLst/>
          </p:spPr>
          <p:txBody>
            <a:bodyPr vert="horz" lIns="91440" tIns="45720" rIns="91440" bIns="45720" rtlCol="0" anchor="ctr">
              <a:normAutofit fontScale="97500"/>
            </a:bodyPr>
            <a:lstStyle>
              <a:lvl1pPr>
                <a:spcBef>
                  <a:spcPct val="0"/>
                </a:spcBef>
                <a:buNone/>
                <a:defRPr kumimoji="1" sz="3200" cap="none">
                  <a:ln w="3175" cmpd="sng">
                    <a:noFill/>
                  </a:ln>
                  <a:solidFill>
                    <a:schemeClr val="lt1"/>
                  </a:solidFill>
                  <a:effectLst/>
                </a:defRPr>
              </a:lvl1pPr>
              <a:lvl2pPr>
                <a:defRPr kumimoji="1">
                  <a:solidFill>
                    <a:schemeClr val="lt1"/>
                  </a:solidFill>
                </a:defRPr>
              </a:lvl2pPr>
              <a:lvl3pPr>
                <a:defRPr kumimoji="1">
                  <a:solidFill>
                    <a:schemeClr val="lt1"/>
                  </a:solidFill>
                </a:defRPr>
              </a:lvl3pPr>
              <a:lvl4pPr>
                <a:defRPr kumimoji="1">
                  <a:solidFill>
                    <a:schemeClr val="lt1"/>
                  </a:solidFill>
                </a:defRPr>
              </a:lvl4pPr>
              <a:lvl5pPr>
                <a:defRPr kumimoji="1">
                  <a:solidFill>
                    <a:schemeClr val="lt1"/>
                  </a:solidFill>
                </a:defRPr>
              </a:lvl5pPr>
              <a:lvl6pPr>
                <a:defRPr kumimoji="1">
                  <a:solidFill>
                    <a:schemeClr val="lt1"/>
                  </a:solidFill>
                </a:defRPr>
              </a:lvl6pPr>
              <a:lvl7pPr>
                <a:defRPr kumimoji="1">
                  <a:solidFill>
                    <a:schemeClr val="lt1"/>
                  </a:solidFill>
                </a:defRPr>
              </a:lvl7pPr>
              <a:lvl8pPr>
                <a:defRPr kumimoji="1">
                  <a:solidFill>
                    <a:schemeClr val="lt1"/>
                  </a:solidFill>
                </a:defRPr>
              </a:lvl8pPr>
              <a:lvl9pPr>
                <a:defRPr kumimoji="1">
                  <a:solidFill>
                    <a:schemeClr val="lt1"/>
                  </a:solidFill>
                </a:defRPr>
              </a:lvl9pPr>
            </a:lstStyle>
            <a:p>
              <a:pPr defTabSz="914400"/>
              <a:r>
                <a:rPr lang="ja-JP" altLang="en-US" sz="4000" b="1" kern="0" dirty="0">
                  <a:solidFill>
                    <a:prstClr val="white"/>
                  </a:solidFill>
                </a:rPr>
                <a:t>改訂</a:t>
              </a:r>
              <a:r>
                <a:rPr lang="ja-JP" altLang="en-US" sz="4000" dirty="0"/>
                <a:t>クラブ組織</a:t>
              </a:r>
            </a:p>
          </p:txBody>
        </p:sp>
        <p:pic>
          <p:nvPicPr>
            <p:cNvPr id="76" name="図 75">
              <a:extLst>
                <a:ext uri="{FF2B5EF4-FFF2-40B4-BE49-F238E27FC236}">
                  <a16:creationId xmlns="" xmlns:a16="http://schemas.microsoft.com/office/drawing/2014/main" id="{D2072604-05C0-493D-BE46-283B5B82B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4613" y="257625"/>
              <a:ext cx="1431866" cy="756000"/>
            </a:xfrm>
            <a:prstGeom prst="rect">
              <a:avLst/>
            </a:prstGeom>
          </p:spPr>
        </p:pic>
      </p:grpSp>
    </p:spTree>
    <p:extLst>
      <p:ext uri="{BB962C8B-B14F-4D97-AF65-F5344CB8AC3E}">
        <p14:creationId xmlns:p14="http://schemas.microsoft.com/office/powerpoint/2010/main" val="3638921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CIフォーワード計画ビデオ [JA]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0451" y="955676"/>
            <a:ext cx="9600000" cy="5400000"/>
          </a:xfrm>
          <a:prstGeom prst="rect">
            <a:avLst/>
          </a:prstGeom>
        </p:spPr>
      </p:pic>
      <p:sp>
        <p:nvSpPr>
          <p:cNvPr id="3" name="テキスト ボックス 2"/>
          <p:cNvSpPr txBox="1"/>
          <p:nvPr/>
        </p:nvSpPr>
        <p:spPr>
          <a:xfrm>
            <a:off x="1024466" y="261409"/>
            <a:ext cx="5071534" cy="523220"/>
          </a:xfrm>
          <a:prstGeom prst="rect">
            <a:avLst/>
          </a:prstGeom>
          <a:noFill/>
          <a:ln w="12700">
            <a:solidFill>
              <a:schemeClr val="tx1"/>
            </a:solidFill>
          </a:ln>
        </p:spPr>
        <p:txBody>
          <a:bodyPr wrap="square" rtlCol="0">
            <a:spAutoFit/>
          </a:bodyPr>
          <a:lstStyle/>
          <a:p>
            <a:r>
              <a:rPr kumimoji="1" lang="ja-JP" altLang="en-US" sz="2800" u="sng" dirty="0">
                <a:latin typeface="HGP平成明朝体W9" panose="02020A00000000000000" pitchFamily="18" charset="-128"/>
                <a:ea typeface="HGP平成明朝体W9" panose="02020A00000000000000" pitchFamily="18" charset="-128"/>
              </a:rPr>
              <a:t>ＬＣＩフォワード戦略の背景</a:t>
            </a:r>
          </a:p>
        </p:txBody>
      </p:sp>
    </p:spTree>
    <p:extLst>
      <p:ext uri="{BB962C8B-B14F-4D97-AF65-F5344CB8AC3E}">
        <p14:creationId xmlns:p14="http://schemas.microsoft.com/office/powerpoint/2010/main" val="1450398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86"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6120000" y="575734"/>
            <a:ext cx="5249333" cy="5179620"/>
            <a:chOff x="6120000" y="575734"/>
            <a:chExt cx="5249333" cy="517962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l="10716" t="2053" r="7570" b="1404"/>
            <a:stretch/>
          </p:blipFill>
          <p:spPr>
            <a:xfrm>
              <a:off x="6120000" y="575734"/>
              <a:ext cx="5249333" cy="5179620"/>
            </a:xfrm>
            <a:prstGeom prst="rect">
              <a:avLst/>
            </a:prstGeom>
          </p:spPr>
        </p:pic>
        <p:sp>
          <p:nvSpPr>
            <p:cNvPr id="3" name="テキスト ボックス 2"/>
            <p:cNvSpPr txBox="1"/>
            <p:nvPr/>
          </p:nvSpPr>
          <p:spPr>
            <a:xfrm>
              <a:off x="8820000" y="1908000"/>
              <a:ext cx="397933" cy="369332"/>
            </a:xfrm>
            <a:prstGeom prst="rect">
              <a:avLst/>
            </a:prstGeom>
            <a:noFill/>
          </p:spPr>
          <p:txBody>
            <a:bodyPr wrap="square" rtlCol="0">
              <a:spAutoFit/>
            </a:bodyPr>
            <a:lstStyle/>
            <a:p>
              <a:r>
                <a:rPr kumimoji="1" lang="ja-JP" altLang="en-US" b="1" dirty="0">
                  <a:solidFill>
                    <a:schemeClr val="bg1"/>
                  </a:solidFill>
                </a:rPr>
                <a:t>①</a:t>
              </a:r>
            </a:p>
          </p:txBody>
        </p:sp>
        <p:sp>
          <p:nvSpPr>
            <p:cNvPr id="4" name="テキスト ボックス 3"/>
            <p:cNvSpPr txBox="1"/>
            <p:nvPr/>
          </p:nvSpPr>
          <p:spPr>
            <a:xfrm>
              <a:off x="8820000" y="3960000"/>
              <a:ext cx="397933" cy="369332"/>
            </a:xfrm>
            <a:prstGeom prst="rect">
              <a:avLst/>
            </a:prstGeom>
            <a:noFill/>
          </p:spPr>
          <p:txBody>
            <a:bodyPr wrap="square" rtlCol="0">
              <a:spAutoFit/>
            </a:bodyPr>
            <a:lstStyle/>
            <a:p>
              <a:r>
                <a:rPr kumimoji="1" lang="ja-JP" altLang="en-US" b="1" dirty="0">
                  <a:solidFill>
                    <a:schemeClr val="bg1"/>
                  </a:solidFill>
                </a:rPr>
                <a:t>②</a:t>
              </a:r>
            </a:p>
          </p:txBody>
        </p:sp>
        <p:sp>
          <p:nvSpPr>
            <p:cNvPr id="5" name="テキスト ボックス 4"/>
            <p:cNvSpPr txBox="1"/>
            <p:nvPr/>
          </p:nvSpPr>
          <p:spPr>
            <a:xfrm>
              <a:off x="8244000" y="3960000"/>
              <a:ext cx="397933" cy="369332"/>
            </a:xfrm>
            <a:prstGeom prst="rect">
              <a:avLst/>
            </a:prstGeom>
            <a:noFill/>
          </p:spPr>
          <p:txBody>
            <a:bodyPr wrap="square" rtlCol="0">
              <a:spAutoFit/>
            </a:bodyPr>
            <a:lstStyle/>
            <a:p>
              <a:r>
                <a:rPr kumimoji="1" lang="ja-JP" altLang="en-US" b="1" dirty="0">
                  <a:solidFill>
                    <a:schemeClr val="bg1"/>
                  </a:solidFill>
                </a:rPr>
                <a:t>➂</a:t>
              </a:r>
            </a:p>
          </p:txBody>
        </p:sp>
        <p:sp>
          <p:nvSpPr>
            <p:cNvPr id="6" name="テキスト ボックス 5"/>
            <p:cNvSpPr txBox="1"/>
            <p:nvPr/>
          </p:nvSpPr>
          <p:spPr>
            <a:xfrm>
              <a:off x="8244000" y="1906601"/>
              <a:ext cx="397933" cy="369332"/>
            </a:xfrm>
            <a:prstGeom prst="rect">
              <a:avLst/>
            </a:prstGeom>
            <a:noFill/>
          </p:spPr>
          <p:txBody>
            <a:bodyPr wrap="square" rtlCol="0">
              <a:spAutoFit/>
            </a:bodyPr>
            <a:lstStyle/>
            <a:p>
              <a:r>
                <a:rPr kumimoji="1" lang="ja-JP" altLang="en-US" b="1" dirty="0">
                  <a:solidFill>
                    <a:schemeClr val="bg1"/>
                  </a:solidFill>
                </a:rPr>
                <a:t>➃</a:t>
              </a:r>
            </a:p>
          </p:txBody>
        </p:sp>
      </p:gr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36" y="694268"/>
            <a:ext cx="770964" cy="728133"/>
          </a:xfrm>
          <a:prstGeom prst="rect">
            <a:avLst/>
          </a:prstGeom>
        </p:spPr>
      </p:pic>
      <p:sp>
        <p:nvSpPr>
          <p:cNvPr id="9" name="テキスト ボックス 8"/>
          <p:cNvSpPr txBox="1"/>
          <p:nvPr/>
        </p:nvSpPr>
        <p:spPr>
          <a:xfrm>
            <a:off x="1397000" y="635001"/>
            <a:ext cx="4396025" cy="707886"/>
          </a:xfrm>
          <a:prstGeom prst="rect">
            <a:avLst/>
          </a:prstGeom>
          <a:noFill/>
        </p:spPr>
        <p:txBody>
          <a:bodyPr wrap="square" rtlCol="0" anchor="ctr">
            <a:spAutoFit/>
          </a:bodyPr>
          <a:lstStyle/>
          <a:p>
            <a:pPr algn="dist"/>
            <a:r>
              <a:rPr kumimoji="1" lang="ja-JP" altLang="en-US" sz="4000" u="sng" dirty="0">
                <a:latin typeface="ＤＦＧ太丸ゴシック体N" panose="020F0900000000000000" pitchFamily="50" charset="-128"/>
                <a:ea typeface="ＤＦＧ太丸ゴシック体N" panose="020F0900000000000000" pitchFamily="50" charset="-128"/>
              </a:rPr>
              <a:t>ＬＣＩフォワード</a:t>
            </a:r>
          </a:p>
        </p:txBody>
      </p:sp>
      <p:sp>
        <p:nvSpPr>
          <p:cNvPr id="10" name="テキスト ボックス 9"/>
          <p:cNvSpPr txBox="1"/>
          <p:nvPr/>
        </p:nvSpPr>
        <p:spPr>
          <a:xfrm>
            <a:off x="1671918" y="1436133"/>
            <a:ext cx="3721349" cy="369332"/>
          </a:xfrm>
          <a:prstGeom prst="rect">
            <a:avLst/>
          </a:prstGeom>
          <a:noFill/>
        </p:spPr>
        <p:txBody>
          <a:bodyPr wrap="square" rtlCol="0">
            <a:spAutoFit/>
          </a:bodyPr>
          <a:lstStyle/>
          <a:p>
            <a:r>
              <a:rPr kumimoji="1" lang="en-US" altLang="ja-JP" dirty="0"/>
              <a:t>2017</a:t>
            </a:r>
            <a:r>
              <a:rPr kumimoji="1" lang="ja-JP" altLang="en-US" dirty="0"/>
              <a:t>年度から５年間の戦略計画</a:t>
            </a:r>
          </a:p>
        </p:txBody>
      </p:sp>
      <p:sp>
        <p:nvSpPr>
          <p:cNvPr id="11" name="テキスト ボックス 10"/>
          <p:cNvSpPr txBox="1"/>
          <p:nvPr/>
        </p:nvSpPr>
        <p:spPr>
          <a:xfrm>
            <a:off x="1080000" y="2042209"/>
            <a:ext cx="4526877" cy="707886"/>
          </a:xfrm>
          <a:prstGeom prst="rect">
            <a:avLst/>
          </a:prstGeom>
          <a:noFill/>
        </p:spPr>
        <p:txBody>
          <a:bodyPr wrap="square" rtlCol="0">
            <a:spAutoFit/>
          </a:bodyPr>
          <a:lstStyle/>
          <a:p>
            <a:pPr algn="ctr"/>
            <a:r>
              <a:rPr kumimoji="1" lang="ja-JP" altLang="en-US" sz="2000" dirty="0">
                <a:latin typeface="ＭＳ Ｐ明朝" panose="02020600040205080304" pitchFamily="18" charset="-128"/>
                <a:ea typeface="ＭＳ Ｐ明朝" panose="02020600040205080304" pitchFamily="18" charset="-128"/>
              </a:rPr>
              <a:t>ライオンズが将来へのビジョンを設計し、</a:t>
            </a:r>
            <a:endParaRPr kumimoji="1" lang="en-US" altLang="ja-JP" sz="2000" dirty="0">
              <a:latin typeface="ＭＳ Ｐ明朝" panose="02020600040205080304" pitchFamily="18" charset="-128"/>
              <a:ea typeface="ＭＳ Ｐ明朝" panose="02020600040205080304" pitchFamily="18" charset="-128"/>
            </a:endParaRPr>
          </a:p>
          <a:p>
            <a:pPr algn="ctr"/>
            <a:r>
              <a:rPr kumimoji="1" lang="ja-JP" altLang="en-US" sz="2000" dirty="0">
                <a:latin typeface="ＭＳ Ｐ明朝" panose="02020600040205080304" pitchFamily="18" charset="-128"/>
                <a:ea typeface="ＭＳ Ｐ明朝" panose="02020600040205080304" pitchFamily="18" charset="-128"/>
              </a:rPr>
              <a:t>遂行し、実現させるためのロードマップ。</a:t>
            </a:r>
          </a:p>
        </p:txBody>
      </p:sp>
      <p:sp>
        <p:nvSpPr>
          <p:cNvPr id="12" name="テキスト ボックス 11"/>
          <p:cNvSpPr txBox="1"/>
          <p:nvPr/>
        </p:nvSpPr>
        <p:spPr>
          <a:xfrm>
            <a:off x="1080000" y="2895616"/>
            <a:ext cx="4446443" cy="707886"/>
          </a:xfrm>
          <a:prstGeom prst="rect">
            <a:avLst/>
          </a:prstGeom>
          <a:noFill/>
        </p:spPr>
        <p:txBody>
          <a:bodyPr wrap="square" rtlCol="0" anchor="ctr">
            <a:spAutoFit/>
          </a:bodyPr>
          <a:lstStyle/>
          <a:p>
            <a:pPr algn="ctr"/>
            <a:r>
              <a:rPr kumimoji="1" lang="ja-JP" altLang="en-US" sz="2000" dirty="0">
                <a:latin typeface="ＭＳ Ｐ明朝" panose="02020600040205080304" pitchFamily="18" charset="-128"/>
                <a:ea typeface="ＭＳ Ｐ明朝" panose="02020600040205080304" pitchFamily="18" charset="-128"/>
              </a:rPr>
              <a:t>人道奉仕を大きく拡大することで、世界の高まるニーズを満たすための戦略。</a:t>
            </a:r>
          </a:p>
        </p:txBody>
      </p:sp>
      <p:sp>
        <p:nvSpPr>
          <p:cNvPr id="13" name="テキスト ボックス 12"/>
          <p:cNvSpPr txBox="1"/>
          <p:nvPr/>
        </p:nvSpPr>
        <p:spPr>
          <a:xfrm>
            <a:off x="626036" y="3810577"/>
            <a:ext cx="4767231" cy="400110"/>
          </a:xfrm>
          <a:prstGeom prst="rect">
            <a:avLst/>
          </a:prstGeom>
          <a:noFill/>
        </p:spPr>
        <p:txBody>
          <a:bodyPr wrap="square" rtlCol="0" anchor="ctr">
            <a:spAutoFit/>
          </a:bodyPr>
          <a:lstStyle>
            <a:defPPr>
              <a:defRPr lang="en-US"/>
            </a:defPPr>
            <a:lvl1pPr algn="dist">
              <a:defRPr kumimoji="1" sz="4000" u="sng">
                <a:latin typeface="ＤＦＧ太丸ゴシック体N" panose="020F0900000000000000" pitchFamily="50" charset="-128"/>
                <a:ea typeface="ＤＦＧ太丸ゴシック体N" panose="020F0900000000000000" pitchFamily="50" charset="-128"/>
              </a:defRPr>
            </a:lvl1pPr>
          </a:lstStyle>
          <a:p>
            <a:r>
              <a:rPr lang="ja-JP" altLang="en-US" sz="2000" dirty="0"/>
              <a:t>４つの重点エリアと戦略イニシアチブ</a:t>
            </a:r>
          </a:p>
        </p:txBody>
      </p:sp>
      <p:sp>
        <p:nvSpPr>
          <p:cNvPr id="14" name="テキスト ボックス 13"/>
          <p:cNvSpPr txBox="1"/>
          <p:nvPr/>
        </p:nvSpPr>
        <p:spPr>
          <a:xfrm>
            <a:off x="1080000" y="4337740"/>
            <a:ext cx="4689183" cy="1866858"/>
          </a:xfrm>
          <a:prstGeom prst="rect">
            <a:avLst/>
          </a:prstGeom>
          <a:noFill/>
        </p:spPr>
        <p:txBody>
          <a:bodyPr wrap="square" rtlCol="0" anchor="ctr">
            <a:spAutoFit/>
          </a:bodyPr>
          <a:lstStyle/>
          <a:p>
            <a:pPr>
              <a:lnSpc>
                <a:spcPct val="150000"/>
              </a:lnSpc>
            </a:pPr>
            <a:r>
              <a:rPr kumimoji="1" lang="ja-JP" altLang="en-US" sz="2000" dirty="0">
                <a:latin typeface="ＭＳ Ｐ明朝" panose="02020600040205080304" pitchFamily="18" charset="-128"/>
                <a:ea typeface="ＭＳ Ｐ明朝" panose="02020600040205080304" pitchFamily="18" charset="-128"/>
              </a:rPr>
              <a:t>アクティビティを見直して、強化して、</a:t>
            </a:r>
            <a:endParaRPr kumimoji="1" lang="en-US" altLang="ja-JP" sz="2000" dirty="0">
              <a:latin typeface="ＭＳ Ｐ明朝" panose="02020600040205080304" pitchFamily="18" charset="-128"/>
              <a:ea typeface="ＭＳ Ｐ明朝" panose="02020600040205080304" pitchFamily="18" charset="-128"/>
            </a:endParaRPr>
          </a:p>
          <a:p>
            <a:pPr>
              <a:lnSpc>
                <a:spcPct val="150000"/>
              </a:lnSpc>
            </a:pPr>
            <a:r>
              <a:rPr kumimoji="1" lang="ja-JP" altLang="en-US" sz="2000" dirty="0">
                <a:latin typeface="ＭＳ Ｐ明朝" panose="02020600040205080304" pitchFamily="18" charset="-128"/>
                <a:ea typeface="ＭＳ Ｐ明朝" panose="02020600040205080304" pitchFamily="18" charset="-128"/>
              </a:rPr>
              <a:t>ライオンズのイメージや知名度を向上させ、</a:t>
            </a:r>
            <a:endParaRPr kumimoji="1" lang="en-US" altLang="ja-JP" sz="2000" dirty="0">
              <a:latin typeface="ＭＳ Ｐ明朝" panose="02020600040205080304" pitchFamily="18" charset="-128"/>
              <a:ea typeface="ＭＳ Ｐ明朝" panose="02020600040205080304" pitchFamily="18" charset="-128"/>
            </a:endParaRPr>
          </a:p>
          <a:p>
            <a:pPr>
              <a:lnSpc>
                <a:spcPct val="150000"/>
              </a:lnSpc>
            </a:pPr>
            <a:r>
              <a:rPr kumimoji="1" lang="ja-JP" altLang="en-US" sz="2000" dirty="0">
                <a:latin typeface="ＭＳ Ｐ明朝" panose="02020600040205080304" pitchFamily="18" charset="-128"/>
                <a:ea typeface="ＭＳ Ｐ明朝" panose="02020600040205080304" pitchFamily="18" charset="-128"/>
              </a:rPr>
              <a:t>クラブや地区組織を質的に向上させ、</a:t>
            </a:r>
            <a:endParaRPr kumimoji="1" lang="en-US" altLang="ja-JP" sz="2000" dirty="0">
              <a:latin typeface="ＭＳ Ｐ明朝" panose="02020600040205080304" pitchFamily="18" charset="-128"/>
              <a:ea typeface="ＭＳ Ｐ明朝" panose="02020600040205080304" pitchFamily="18" charset="-128"/>
            </a:endParaRPr>
          </a:p>
          <a:p>
            <a:pPr>
              <a:lnSpc>
                <a:spcPct val="150000"/>
              </a:lnSpc>
            </a:pPr>
            <a:r>
              <a:rPr kumimoji="1" lang="ja-JP" altLang="en-US" sz="2000" dirty="0">
                <a:latin typeface="ＭＳ Ｐ明朝" panose="02020600040205080304" pitchFamily="18" charset="-128"/>
                <a:ea typeface="ＭＳ Ｐ明朝" panose="02020600040205080304" pitchFamily="18" charset="-128"/>
              </a:rPr>
              <a:t>会員獲得の幅を拡げ、影響力を強化する。</a:t>
            </a:r>
          </a:p>
        </p:txBody>
      </p:sp>
    </p:spTree>
    <p:extLst>
      <p:ext uri="{BB962C8B-B14F-4D97-AF65-F5344CB8AC3E}">
        <p14:creationId xmlns:p14="http://schemas.microsoft.com/office/powerpoint/2010/main" val="253686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100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52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anim calcmode="lin" valueType="num">
                                      <p:cBhvr>
                                        <p:cTn id="26" dur="500" fill="hold"/>
                                        <p:tgtEl>
                                          <p:spTgt spid="7"/>
                                        </p:tgtEl>
                                        <p:attrNameLst>
                                          <p:attrName>ppt_x</p:attrName>
                                        </p:attrNameLst>
                                      </p:cBhvr>
                                      <p:tavLst>
                                        <p:tav tm="0">
                                          <p:val>
                                            <p:fltVal val="0.5"/>
                                          </p:val>
                                        </p:tav>
                                        <p:tav tm="100000">
                                          <p:val>
                                            <p:strVal val="#ppt_x"/>
                                          </p:val>
                                        </p:tav>
                                      </p:tavLst>
                                    </p:anim>
                                    <p:anim calcmode="lin" valueType="num">
                                      <p:cBhvr>
                                        <p:cTn id="27"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79999" y="720000"/>
            <a:ext cx="5764311" cy="540000"/>
          </a:xfrm>
          <a:prstGeom prst="rect">
            <a:avLst/>
          </a:prstGeom>
          <a:noFill/>
          <a:ln w="28575">
            <a:solidFill>
              <a:schemeClr val="tx1"/>
            </a:solidFill>
          </a:ln>
        </p:spPr>
        <p:txBody>
          <a:bodyPr wrap="square" rtlCol="0" anchor="ctr">
            <a:spAutoFit/>
          </a:bodyPr>
          <a:lstStyle/>
          <a:p>
            <a:pPr algn="ctr"/>
            <a:r>
              <a:rPr lang="ja-JP" altLang="en-US" sz="2800" b="1" dirty="0"/>
              <a:t>➊ </a:t>
            </a:r>
            <a:r>
              <a:rPr lang="ja-JP" altLang="en-US" sz="2800" b="1" dirty="0">
                <a:latin typeface="AR P丸ゴシック体M" panose="020F0600000000000000" pitchFamily="50" charset="-128"/>
                <a:ea typeface="AR P丸ゴシック体M" panose="020F0600000000000000" pitchFamily="50" charset="-128"/>
              </a:rPr>
              <a:t>奉仕のインパクトと焦点の強化</a:t>
            </a:r>
            <a:endParaRPr kumimoji="1" lang="ja-JP" altLang="en-US" sz="2800" b="1" dirty="0">
              <a:latin typeface="AR P丸ゴシック体M" panose="020F0600000000000000" pitchFamily="50" charset="-128"/>
              <a:ea typeface="AR P丸ゴシック体M" panose="020F0600000000000000" pitchFamily="50" charset="-128"/>
            </a:endParaRPr>
          </a:p>
        </p:txBody>
      </p:sp>
      <p:pic>
        <p:nvPicPr>
          <p:cNvPr id="3" name="図 2"/>
          <p:cNvPicPr>
            <a:picLocks noChangeAspect="1"/>
          </p:cNvPicPr>
          <p:nvPr/>
        </p:nvPicPr>
        <p:blipFill>
          <a:blip r:embed="rId2"/>
          <a:stretch>
            <a:fillRect/>
          </a:stretch>
        </p:blipFill>
        <p:spPr>
          <a:xfrm>
            <a:off x="3944501" y="1493253"/>
            <a:ext cx="7200000" cy="7200000"/>
          </a:xfrm>
          <a:prstGeom prst="arc">
            <a:avLst/>
          </a:prstGeom>
        </p:spPr>
      </p:pic>
      <p:sp>
        <p:nvSpPr>
          <p:cNvPr id="5" name="テキスト ボックス 4"/>
          <p:cNvSpPr txBox="1"/>
          <p:nvPr/>
        </p:nvSpPr>
        <p:spPr>
          <a:xfrm>
            <a:off x="1440000" y="1980000"/>
            <a:ext cx="4680000" cy="504000"/>
          </a:xfrm>
          <a:prstGeom prst="rect">
            <a:avLst/>
          </a:prstGeom>
          <a:noFill/>
        </p:spPr>
        <p:txBody>
          <a:bodyPr wrap="square" rtlCol="0">
            <a:spAutoFit/>
          </a:bodyPr>
          <a:lstStyle/>
          <a:p>
            <a:r>
              <a:rPr kumimoji="1" lang="ja-JP" altLang="en-US" sz="2400" dirty="0"/>
              <a:t>・奉仕のインパクトを高める為に、</a:t>
            </a:r>
          </a:p>
        </p:txBody>
      </p:sp>
      <p:sp>
        <p:nvSpPr>
          <p:cNvPr id="6" name="テキスト ボックス 5"/>
          <p:cNvSpPr txBox="1"/>
          <p:nvPr/>
        </p:nvSpPr>
        <p:spPr>
          <a:xfrm>
            <a:off x="1584000" y="2700000"/>
            <a:ext cx="3997660" cy="461665"/>
          </a:xfrm>
          <a:prstGeom prst="rect">
            <a:avLst/>
          </a:prstGeom>
          <a:noFill/>
        </p:spPr>
        <p:txBody>
          <a:bodyPr wrap="square" rtlCol="0">
            <a:spAutoFit/>
          </a:bodyPr>
          <a:lstStyle/>
          <a:p>
            <a:r>
              <a:rPr kumimoji="1" lang="ja-JP" altLang="en-US" sz="2400" dirty="0"/>
              <a:t>奉仕の骨組みを強化して、</a:t>
            </a:r>
          </a:p>
        </p:txBody>
      </p:sp>
      <p:sp>
        <p:nvSpPr>
          <p:cNvPr id="7" name="テキスト ボックス 6"/>
          <p:cNvSpPr txBox="1"/>
          <p:nvPr/>
        </p:nvSpPr>
        <p:spPr>
          <a:xfrm>
            <a:off x="1584000" y="3420000"/>
            <a:ext cx="4287027" cy="461665"/>
          </a:xfrm>
          <a:prstGeom prst="rect">
            <a:avLst/>
          </a:prstGeom>
          <a:noFill/>
        </p:spPr>
        <p:txBody>
          <a:bodyPr wrap="square" rtlCol="0">
            <a:spAutoFit/>
          </a:bodyPr>
          <a:lstStyle/>
          <a:p>
            <a:r>
              <a:rPr kumimoji="1" lang="ja-JP" altLang="en-US" sz="2400" dirty="0"/>
              <a:t>インパクトの及ぶ範囲を拡げ、</a:t>
            </a:r>
          </a:p>
        </p:txBody>
      </p:sp>
      <p:sp>
        <p:nvSpPr>
          <p:cNvPr id="8" name="テキスト ボックス 7"/>
          <p:cNvSpPr txBox="1"/>
          <p:nvPr/>
        </p:nvSpPr>
        <p:spPr>
          <a:xfrm>
            <a:off x="1620000" y="4140000"/>
            <a:ext cx="5269180" cy="461665"/>
          </a:xfrm>
          <a:prstGeom prst="rect">
            <a:avLst/>
          </a:prstGeom>
          <a:noFill/>
        </p:spPr>
        <p:txBody>
          <a:bodyPr wrap="square" rtlCol="0">
            <a:spAutoFit/>
          </a:bodyPr>
          <a:lstStyle/>
          <a:p>
            <a:r>
              <a:rPr kumimoji="1" lang="ja-JP" altLang="en-US" sz="2400" dirty="0"/>
              <a:t>新たな奉仕プログラムを構築します。</a:t>
            </a:r>
          </a:p>
        </p:txBody>
      </p:sp>
    </p:spTree>
    <p:extLst>
      <p:ext uri="{BB962C8B-B14F-4D97-AF65-F5344CB8AC3E}">
        <p14:creationId xmlns:p14="http://schemas.microsoft.com/office/powerpoint/2010/main" val="18368100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1"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1500"/>
                            </p:stCondLst>
                            <p:childTnLst>
                              <p:par>
                                <p:cTn id="18" presetID="22" presetClass="entr" presetSubtype="1"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2500"/>
                            </p:stCondLst>
                            <p:childTnLst>
                              <p:par>
                                <p:cTn id="22" presetID="22" presetClass="entr" presetSubtype="1" fill="hold" grpId="0" nodeType="after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stretch>
            <a:fillRect/>
          </a:stretch>
        </p:blipFill>
        <p:spPr>
          <a:xfrm>
            <a:off x="4500000" y="-2016000"/>
            <a:ext cx="7313569" cy="7200000"/>
          </a:xfrm>
          <a:prstGeom prst="arc">
            <a:avLst>
              <a:gd name="adj1" fmla="val 21588522"/>
              <a:gd name="adj2" fmla="val 5408621"/>
            </a:avLst>
          </a:prstGeom>
        </p:spPr>
      </p:pic>
      <p:sp>
        <p:nvSpPr>
          <p:cNvPr id="9" name="テキスト ボックス 8"/>
          <p:cNvSpPr txBox="1"/>
          <p:nvPr/>
        </p:nvSpPr>
        <p:spPr>
          <a:xfrm>
            <a:off x="1080000" y="720000"/>
            <a:ext cx="6840000" cy="540000"/>
          </a:xfrm>
          <a:prstGeom prst="rect">
            <a:avLst/>
          </a:prstGeom>
          <a:noFill/>
          <a:ln w="19050">
            <a:solidFill>
              <a:schemeClr val="tx1"/>
            </a:solidFill>
          </a:ln>
        </p:spPr>
        <p:txBody>
          <a:bodyPr wrap="square" rtlCol="0" anchor="ctr">
            <a:spAutoFit/>
          </a:bodyPr>
          <a:lstStyle>
            <a:defPPr>
              <a:defRPr lang="en-US"/>
            </a:defPPr>
            <a:lvl1pPr algn="ctr">
              <a:defRPr sz="2800" b="1"/>
            </a:lvl1pPr>
          </a:lstStyle>
          <a:p>
            <a:r>
              <a:rPr lang="ja-JP" altLang="en-US" dirty="0">
                <a:latin typeface="AR P丸ゴシック体M" panose="020F0600000000000000" pitchFamily="50" charset="-128"/>
                <a:ea typeface="AR P丸ゴシック体M" panose="020F0600000000000000" pitchFamily="50" charset="-128"/>
              </a:rPr>
              <a:t>❷ 社会イメージの再形成と知名度の向上</a:t>
            </a:r>
          </a:p>
        </p:txBody>
      </p:sp>
      <p:sp>
        <p:nvSpPr>
          <p:cNvPr id="2" name="テキスト ボックス 1"/>
          <p:cNvSpPr txBox="1"/>
          <p:nvPr/>
        </p:nvSpPr>
        <p:spPr>
          <a:xfrm>
            <a:off x="936000" y="1800000"/>
            <a:ext cx="6660000" cy="504000"/>
          </a:xfrm>
          <a:prstGeom prst="rect">
            <a:avLst/>
          </a:prstGeom>
          <a:noFill/>
        </p:spPr>
        <p:txBody>
          <a:bodyPr wrap="square" rtlCol="0">
            <a:spAutoFit/>
          </a:bodyPr>
          <a:lstStyle/>
          <a:p>
            <a:r>
              <a:rPr kumimoji="1" lang="ja-JP" altLang="en-US" sz="2400" dirty="0"/>
              <a:t>・社会的イメージを再形成し、知名度を高める為に、</a:t>
            </a:r>
          </a:p>
        </p:txBody>
      </p:sp>
      <p:sp>
        <p:nvSpPr>
          <p:cNvPr id="3" name="テキスト ボックス 2"/>
          <p:cNvSpPr txBox="1"/>
          <p:nvPr/>
        </p:nvSpPr>
        <p:spPr>
          <a:xfrm>
            <a:off x="1080000" y="2520000"/>
            <a:ext cx="6588000" cy="864000"/>
          </a:xfrm>
          <a:prstGeom prst="rect">
            <a:avLst/>
          </a:prstGeom>
          <a:noFill/>
        </p:spPr>
        <p:txBody>
          <a:bodyPr wrap="square" rtlCol="0">
            <a:spAutoFit/>
          </a:bodyPr>
          <a:lstStyle/>
          <a:p>
            <a:r>
              <a:rPr kumimoji="1" lang="ja-JP" altLang="en-US" sz="2400" dirty="0"/>
              <a:t>ライオンズ・ストーリーをより広く、効果的に伝える戦略を始動させ、</a:t>
            </a:r>
          </a:p>
        </p:txBody>
      </p:sp>
      <p:sp>
        <p:nvSpPr>
          <p:cNvPr id="4" name="テキスト ボックス 3"/>
          <p:cNvSpPr txBox="1"/>
          <p:nvPr/>
        </p:nvSpPr>
        <p:spPr>
          <a:xfrm>
            <a:off x="1080001" y="3600000"/>
            <a:ext cx="6516000" cy="864000"/>
          </a:xfrm>
          <a:prstGeom prst="rect">
            <a:avLst/>
          </a:prstGeom>
          <a:noFill/>
        </p:spPr>
        <p:txBody>
          <a:bodyPr wrap="square" rtlCol="0">
            <a:spAutoFit/>
          </a:bodyPr>
          <a:lstStyle/>
          <a:p>
            <a:r>
              <a:rPr kumimoji="1" lang="ja-JP" altLang="en-US" sz="2400" dirty="0"/>
              <a:t>モバイル・アプリを開発し、グローバル広告キャンペーンを開始し、</a:t>
            </a:r>
          </a:p>
        </p:txBody>
      </p:sp>
      <p:sp>
        <p:nvSpPr>
          <p:cNvPr id="5" name="テキスト ボックス 4"/>
          <p:cNvSpPr txBox="1"/>
          <p:nvPr/>
        </p:nvSpPr>
        <p:spPr>
          <a:xfrm>
            <a:off x="1080000" y="4680000"/>
            <a:ext cx="6660000" cy="504000"/>
          </a:xfrm>
          <a:prstGeom prst="rect">
            <a:avLst/>
          </a:prstGeom>
          <a:noFill/>
        </p:spPr>
        <p:txBody>
          <a:bodyPr wrap="square" rtlCol="0">
            <a:spAutoFit/>
          </a:bodyPr>
          <a:lstStyle/>
          <a:p>
            <a:r>
              <a:rPr kumimoji="1" lang="ja-JP" altLang="en-US" sz="2400" dirty="0"/>
              <a:t>文化に適したコミュニケーションをとっていきます。</a:t>
            </a:r>
          </a:p>
        </p:txBody>
      </p:sp>
    </p:spTree>
    <p:extLst>
      <p:ext uri="{BB962C8B-B14F-4D97-AF65-F5344CB8AC3E}">
        <p14:creationId xmlns:p14="http://schemas.microsoft.com/office/powerpoint/2010/main" val="3673785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1" fill="hold" grpId="0" nodeType="afterEffect">
                                  <p:stCondLst>
                                    <p:cond delay="50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par>
                          <p:cTn id="17" fill="hold">
                            <p:stCondLst>
                              <p:cond delay="1500"/>
                            </p:stCondLst>
                            <p:childTnLst>
                              <p:par>
                                <p:cTn id="18" presetID="22" presetClass="entr" presetSubtype="1" fill="hold" grpId="0" nodeType="afterEffect">
                                  <p:stCondLst>
                                    <p:cond delay="500"/>
                                  </p:stCondLst>
                                  <p:childTnLst>
                                    <p:set>
                                      <p:cBhvr>
                                        <p:cTn id="19" dur="1" fill="hold">
                                          <p:stCondLst>
                                            <p:cond delay="0"/>
                                          </p:stCondLst>
                                        </p:cTn>
                                        <p:tgtEl>
                                          <p:spTgt spid="4"/>
                                        </p:tgtEl>
                                        <p:attrNameLst>
                                          <p:attrName>style.visibility</p:attrName>
                                        </p:attrNameLst>
                                      </p:cBhvr>
                                      <p:to>
                                        <p:strVal val="visible"/>
                                      </p:to>
                                    </p:set>
                                    <p:animEffect transition="in" filter="wipe(up)">
                                      <p:cBhvr>
                                        <p:cTn id="20" dur="500"/>
                                        <p:tgtEl>
                                          <p:spTgt spid="4"/>
                                        </p:tgtEl>
                                      </p:cBhvr>
                                    </p:animEffect>
                                  </p:childTnLst>
                                </p:cTn>
                              </p:par>
                            </p:childTnLst>
                          </p:cTn>
                        </p:par>
                        <p:par>
                          <p:cTn id="21" fill="hold">
                            <p:stCondLst>
                              <p:cond delay="2500"/>
                            </p:stCondLst>
                            <p:childTnLst>
                              <p:par>
                                <p:cTn id="22" presetID="22" presetClass="entr" presetSubtype="1" fill="hold" grpId="0" nodeType="afterEffect">
                                  <p:stCondLst>
                                    <p:cond delay="50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1038556" y="-1479405"/>
            <a:ext cx="7244849" cy="7200000"/>
          </a:xfrm>
          <a:prstGeom prst="arc">
            <a:avLst>
              <a:gd name="adj1" fmla="val 5385366"/>
              <a:gd name="adj2" fmla="val 10787898"/>
            </a:avLst>
          </a:prstGeom>
        </p:spPr>
      </p:pic>
      <p:sp>
        <p:nvSpPr>
          <p:cNvPr id="3" name="テキスト ボックス 2"/>
          <p:cNvSpPr txBox="1"/>
          <p:nvPr/>
        </p:nvSpPr>
        <p:spPr>
          <a:xfrm>
            <a:off x="1079999" y="720000"/>
            <a:ext cx="5293423" cy="540000"/>
          </a:xfrm>
          <a:prstGeom prst="rect">
            <a:avLst/>
          </a:prstGeom>
          <a:noFill/>
          <a:ln w="19050">
            <a:solidFill>
              <a:schemeClr val="tx1"/>
            </a:solidFill>
          </a:ln>
        </p:spPr>
        <p:txBody>
          <a:bodyPr wrap="square" rtlCol="0" anchor="ctr">
            <a:spAutoFit/>
          </a:bodyPr>
          <a:lstStyle/>
          <a:p>
            <a:pPr algn="ctr"/>
            <a:r>
              <a:rPr lang="ja-JP" altLang="en-US" sz="2800" b="1" dirty="0"/>
              <a:t>❸ </a:t>
            </a:r>
            <a:r>
              <a:rPr lang="ja-JP" altLang="en-US" sz="2800" b="1" dirty="0">
                <a:latin typeface="AR P丸ゴシック体M" panose="020F0600000000000000" pitchFamily="50" charset="-128"/>
                <a:ea typeface="AR P丸ゴシック体M" panose="020F0600000000000000" pitchFamily="50" charset="-128"/>
              </a:rPr>
              <a:t>クラブ、地区、組織の向上</a:t>
            </a:r>
            <a:endParaRPr kumimoji="1" lang="ja-JP" altLang="en-US" sz="2800" dirty="0">
              <a:latin typeface="AR P丸ゴシック体M" panose="020F0600000000000000" pitchFamily="50" charset="-128"/>
              <a:ea typeface="AR P丸ゴシック体M" panose="020F0600000000000000" pitchFamily="50" charset="-128"/>
            </a:endParaRPr>
          </a:p>
        </p:txBody>
      </p:sp>
      <p:sp>
        <p:nvSpPr>
          <p:cNvPr id="5" name="テキスト ボックス 4"/>
          <p:cNvSpPr txBox="1"/>
          <p:nvPr/>
        </p:nvSpPr>
        <p:spPr>
          <a:xfrm>
            <a:off x="5400000" y="2280941"/>
            <a:ext cx="5340430" cy="504000"/>
          </a:xfrm>
          <a:prstGeom prst="rect">
            <a:avLst/>
          </a:prstGeom>
          <a:noFill/>
        </p:spPr>
        <p:txBody>
          <a:bodyPr wrap="square" rtlCol="0">
            <a:spAutoFit/>
          </a:bodyPr>
          <a:lstStyle/>
          <a:p>
            <a:r>
              <a:rPr kumimoji="1" lang="ja-JP" altLang="en-US" sz="2400" dirty="0"/>
              <a:t>・クラブ、地区、組織の向上を目指して、</a:t>
            </a:r>
          </a:p>
        </p:txBody>
      </p:sp>
      <p:sp>
        <p:nvSpPr>
          <p:cNvPr id="6" name="テキスト ボックス 5"/>
          <p:cNvSpPr txBox="1"/>
          <p:nvPr/>
        </p:nvSpPr>
        <p:spPr>
          <a:xfrm>
            <a:off x="5508000" y="3000941"/>
            <a:ext cx="5686277" cy="504000"/>
          </a:xfrm>
          <a:prstGeom prst="rect">
            <a:avLst/>
          </a:prstGeom>
          <a:noFill/>
        </p:spPr>
        <p:txBody>
          <a:bodyPr wrap="square" rtlCol="0">
            <a:spAutoFit/>
          </a:bodyPr>
          <a:lstStyle/>
          <a:p>
            <a:r>
              <a:rPr kumimoji="1" lang="ja-JP" altLang="en-US" sz="2400" dirty="0"/>
              <a:t>クラブのあらゆる面の質向上に取り組み、</a:t>
            </a:r>
          </a:p>
        </p:txBody>
      </p:sp>
      <p:sp>
        <p:nvSpPr>
          <p:cNvPr id="7" name="テキスト ボックス 6"/>
          <p:cNvSpPr txBox="1"/>
          <p:nvPr/>
        </p:nvSpPr>
        <p:spPr>
          <a:xfrm>
            <a:off x="5508000" y="3720941"/>
            <a:ext cx="3964437" cy="504000"/>
          </a:xfrm>
          <a:prstGeom prst="rect">
            <a:avLst/>
          </a:prstGeom>
          <a:noFill/>
        </p:spPr>
        <p:txBody>
          <a:bodyPr wrap="square" rtlCol="0">
            <a:spAutoFit/>
          </a:bodyPr>
          <a:lstStyle/>
          <a:p>
            <a:r>
              <a:rPr kumimoji="1" lang="ja-JP" altLang="en-US" sz="2400" dirty="0"/>
              <a:t>会員のニーズに応え、</a:t>
            </a:r>
          </a:p>
        </p:txBody>
      </p:sp>
      <p:sp>
        <p:nvSpPr>
          <p:cNvPr id="8" name="テキスト ボックス 7"/>
          <p:cNvSpPr txBox="1"/>
          <p:nvPr/>
        </p:nvSpPr>
        <p:spPr>
          <a:xfrm>
            <a:off x="5508000" y="4440941"/>
            <a:ext cx="5550810" cy="504000"/>
          </a:xfrm>
          <a:prstGeom prst="rect">
            <a:avLst/>
          </a:prstGeom>
          <a:noFill/>
        </p:spPr>
        <p:txBody>
          <a:bodyPr wrap="square" rtlCol="0">
            <a:spAutoFit/>
          </a:bodyPr>
          <a:lstStyle/>
          <a:p>
            <a:r>
              <a:rPr kumimoji="1" lang="ja-JP" altLang="en-US" sz="2400" dirty="0"/>
              <a:t>それ以上のものを提供できるようにします。</a:t>
            </a:r>
          </a:p>
        </p:txBody>
      </p:sp>
    </p:spTree>
    <p:extLst>
      <p:ext uri="{BB962C8B-B14F-4D97-AF65-F5344CB8AC3E}">
        <p14:creationId xmlns:p14="http://schemas.microsoft.com/office/powerpoint/2010/main" val="25803123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1"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1500"/>
                            </p:stCondLst>
                            <p:childTnLst>
                              <p:par>
                                <p:cTn id="18" presetID="22" presetClass="entr" presetSubtype="1"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2500"/>
                            </p:stCondLst>
                            <p:childTnLst>
                              <p:par>
                                <p:cTn id="22" presetID="22" presetClass="entr" presetSubtype="1" fill="hold" grpId="0" nodeType="after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80000" y="720000"/>
            <a:ext cx="7200000" cy="540000"/>
          </a:xfrm>
          <a:prstGeom prst="rect">
            <a:avLst/>
          </a:prstGeom>
          <a:noFill/>
          <a:ln w="19050">
            <a:solidFill>
              <a:schemeClr val="tx1"/>
            </a:solidFill>
          </a:ln>
        </p:spPr>
        <p:txBody>
          <a:bodyPr wrap="square" rtlCol="0" anchor="ctr">
            <a:spAutoFit/>
          </a:bodyPr>
          <a:lstStyle/>
          <a:p>
            <a:pPr algn="ctr"/>
            <a:r>
              <a:rPr lang="ja-JP" altLang="en-US" sz="2800" b="1" dirty="0"/>
              <a:t>❹ </a:t>
            </a:r>
            <a:r>
              <a:rPr lang="ja-JP" altLang="en-US" sz="2800" b="1" dirty="0">
                <a:latin typeface="AR P丸ゴシック体M" panose="020F0600000000000000" pitchFamily="50" charset="-128"/>
                <a:ea typeface="AR P丸ゴシック体M" panose="020F0600000000000000" pitchFamily="50" charset="-128"/>
              </a:rPr>
              <a:t>会員の価値の向上と新マーケットの開拓</a:t>
            </a:r>
            <a:endParaRPr kumimoji="1" lang="ja-JP" altLang="en-US" sz="2800" dirty="0">
              <a:latin typeface="AR P丸ゴシック体M" panose="020F0600000000000000" pitchFamily="50" charset="-128"/>
              <a:ea typeface="AR P丸ゴシック体M" panose="020F0600000000000000" pitchFamily="50" charset="-128"/>
            </a:endParaRPr>
          </a:p>
        </p:txBody>
      </p:sp>
      <p:pic>
        <p:nvPicPr>
          <p:cNvPr id="3" name="図 2"/>
          <p:cNvPicPr>
            <a:picLocks noChangeAspect="1"/>
          </p:cNvPicPr>
          <p:nvPr/>
        </p:nvPicPr>
        <p:blipFill>
          <a:blip r:embed="rId2"/>
          <a:stretch>
            <a:fillRect/>
          </a:stretch>
        </p:blipFill>
        <p:spPr>
          <a:xfrm>
            <a:off x="906418" y="1936095"/>
            <a:ext cx="7200000" cy="7200000"/>
          </a:xfrm>
          <a:prstGeom prst="arc">
            <a:avLst>
              <a:gd name="adj1" fmla="val 10765002"/>
              <a:gd name="adj2" fmla="val 16251375"/>
            </a:avLst>
          </a:prstGeom>
        </p:spPr>
      </p:pic>
      <p:sp>
        <p:nvSpPr>
          <p:cNvPr id="5" name="テキスト ボックス 4"/>
          <p:cNvSpPr txBox="1"/>
          <p:nvPr/>
        </p:nvSpPr>
        <p:spPr>
          <a:xfrm>
            <a:off x="5040000" y="1800000"/>
            <a:ext cx="6736465" cy="864000"/>
          </a:xfrm>
          <a:prstGeom prst="rect">
            <a:avLst/>
          </a:prstGeom>
          <a:noFill/>
        </p:spPr>
        <p:txBody>
          <a:bodyPr wrap="square" rtlCol="0">
            <a:spAutoFit/>
          </a:bodyPr>
          <a:lstStyle/>
          <a:p>
            <a:r>
              <a:rPr kumimoji="1" lang="ja-JP" altLang="en-US" sz="2400" dirty="0"/>
              <a:t>・さらに会員の価値の向上と新たなるマーケット</a:t>
            </a:r>
            <a:endParaRPr kumimoji="1" lang="en-US" altLang="ja-JP" sz="2400" dirty="0"/>
          </a:p>
          <a:p>
            <a:r>
              <a:rPr kumimoji="1" lang="ja-JP" altLang="en-US" sz="2400" dirty="0"/>
              <a:t>　開拓に向け、</a:t>
            </a:r>
          </a:p>
        </p:txBody>
      </p:sp>
      <p:sp>
        <p:nvSpPr>
          <p:cNvPr id="6" name="テキスト ボックス 5"/>
          <p:cNvSpPr txBox="1"/>
          <p:nvPr/>
        </p:nvSpPr>
        <p:spPr>
          <a:xfrm>
            <a:off x="5400000" y="2880000"/>
            <a:ext cx="3530600" cy="504000"/>
          </a:xfrm>
          <a:prstGeom prst="rect">
            <a:avLst/>
          </a:prstGeom>
          <a:noFill/>
        </p:spPr>
        <p:txBody>
          <a:bodyPr wrap="square" rtlCol="0">
            <a:spAutoFit/>
          </a:bodyPr>
          <a:lstStyle/>
          <a:p>
            <a:r>
              <a:rPr kumimoji="1" lang="ja-JP" altLang="en-US" sz="2400" dirty="0"/>
              <a:t>現会員の満足度を高め、</a:t>
            </a:r>
          </a:p>
        </p:txBody>
      </p:sp>
      <p:sp>
        <p:nvSpPr>
          <p:cNvPr id="7" name="テキスト ボックス 6"/>
          <p:cNvSpPr txBox="1"/>
          <p:nvPr/>
        </p:nvSpPr>
        <p:spPr>
          <a:xfrm>
            <a:off x="5400000" y="3600000"/>
            <a:ext cx="3606800" cy="504000"/>
          </a:xfrm>
          <a:prstGeom prst="rect">
            <a:avLst/>
          </a:prstGeom>
          <a:noFill/>
        </p:spPr>
        <p:txBody>
          <a:bodyPr wrap="square" rtlCol="0">
            <a:spAutoFit/>
          </a:bodyPr>
          <a:lstStyle/>
          <a:p>
            <a:r>
              <a:rPr kumimoji="1" lang="ja-JP" altLang="en-US" sz="2400" dirty="0"/>
              <a:t>若年層を惹き付け、</a:t>
            </a:r>
          </a:p>
        </p:txBody>
      </p:sp>
      <p:sp>
        <p:nvSpPr>
          <p:cNvPr id="8" name="テキスト ボックス 7"/>
          <p:cNvSpPr txBox="1"/>
          <p:nvPr/>
        </p:nvSpPr>
        <p:spPr>
          <a:xfrm>
            <a:off x="5399999" y="4320000"/>
            <a:ext cx="6163109" cy="864000"/>
          </a:xfrm>
          <a:prstGeom prst="rect">
            <a:avLst/>
          </a:prstGeom>
          <a:noFill/>
        </p:spPr>
        <p:txBody>
          <a:bodyPr wrap="square" rtlCol="0">
            <a:spAutoFit/>
          </a:bodyPr>
          <a:lstStyle/>
          <a:p>
            <a:r>
              <a:rPr kumimoji="1" lang="ja-JP" altLang="en-US" sz="2400" dirty="0"/>
              <a:t>単発ボランティアを支援する新たなプロジェクトを立ち上げます。</a:t>
            </a:r>
          </a:p>
        </p:txBody>
      </p:sp>
    </p:spTree>
    <p:extLst>
      <p:ext uri="{BB962C8B-B14F-4D97-AF65-F5344CB8AC3E}">
        <p14:creationId xmlns:p14="http://schemas.microsoft.com/office/powerpoint/2010/main" val="33438078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1"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1500"/>
                            </p:stCondLst>
                            <p:childTnLst>
                              <p:par>
                                <p:cTn id="18" presetID="22" presetClass="entr" presetSubtype="1"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2500"/>
                            </p:stCondLst>
                            <p:childTnLst>
                              <p:par>
                                <p:cTn id="22" presetID="22" presetClass="entr" presetSubtype="1" fill="hold" grpId="0" nodeType="afterEffect">
                                  <p:stCondLst>
                                    <p:cond delay="5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theme/theme1.xml><?xml version="1.0" encoding="utf-8"?>
<a:theme xmlns:a="http://schemas.openxmlformats.org/drawingml/2006/main" name="レトロスペクト">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docProps/app.xml><?xml version="1.0" encoding="utf-8"?>
<Properties xmlns="http://schemas.openxmlformats.org/officeDocument/2006/extended-properties" xmlns:vt="http://schemas.openxmlformats.org/officeDocument/2006/docPropsVTypes">
  <Template>Retrospect</Template>
  <TotalTime>1886</TotalTime>
  <Words>1371</Words>
  <Application>Microsoft Office PowerPoint</Application>
  <PresentationFormat>ワイド画面</PresentationFormat>
  <Paragraphs>337</Paragraphs>
  <Slides>27</Slides>
  <Notes>0</Notes>
  <HiddenSlides>0</HiddenSlides>
  <MMClips>3</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27</vt:i4>
      </vt:variant>
    </vt:vector>
  </HeadingPairs>
  <TitlesOfParts>
    <vt:vector size="39" baseType="lpstr">
      <vt:lpstr>AR P丸ゴシック体M</vt:lpstr>
      <vt:lpstr>ＤＦＧ太丸ゴシック体N</vt:lpstr>
      <vt:lpstr>ＤＦＧ中丸ゴシック体</vt:lpstr>
      <vt:lpstr>ＤＦ中丸ゴシック体</vt:lpstr>
      <vt:lpstr>HGP平成明朝体W9</vt:lpstr>
      <vt:lpstr>HG明朝B</vt:lpstr>
      <vt:lpstr>ＭＳ Ｐゴシック</vt:lpstr>
      <vt:lpstr>ＭＳ Ｐ明朝</vt:lpstr>
      <vt:lpstr>Arial</vt:lpstr>
      <vt:lpstr>Calibri</vt:lpstr>
      <vt:lpstr>Calibri Light</vt:lpstr>
      <vt:lpstr>レトロスペクト</vt:lpstr>
      <vt:lpstr>地区会則セミナー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吉村弘吉</dc:creator>
  <cp:lastModifiedBy>lions</cp:lastModifiedBy>
  <cp:revision>157</cp:revision>
  <dcterms:created xsi:type="dcterms:W3CDTF">2017-07-31T03:21:57Z</dcterms:created>
  <dcterms:modified xsi:type="dcterms:W3CDTF">2017-12-27T06:20:06Z</dcterms:modified>
</cp:coreProperties>
</file>